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672" y="-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04F4F27-EFAC-435D-AE54-8C1151335F86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04F4F27-EFAC-435D-AE54-8C1151335F86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04F4F27-EFAC-435D-AE54-8C1151335F86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04F4F27-EFAC-435D-AE54-8C1151335F86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04F4F27-EFAC-435D-AE54-8C1151335F86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04F4F27-EFAC-435D-AE54-8C1151335F86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04F4F27-EFAC-435D-AE54-8C1151335F86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04F4F27-EFAC-435D-AE54-8C1151335F86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04F4F27-EFAC-435D-AE54-8C1151335F86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804F4F27-EFAC-435D-AE54-8C1151335F86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04F4F27-EFAC-435D-AE54-8C1151335F86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804F4F27-EFAC-435D-AE54-8C1151335F86}" type="datetimeFigureOut">
              <a:rPr lang="ko-KR" altLang="en-US" smtClean="0"/>
              <a:t>2020-12-12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2.wdp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49.png"/><Relationship Id="rId3" Type="http://schemas.microsoft.com/office/2007/relationships/hdphoto" Target="../media/hdphoto6.wdp"/><Relationship Id="rId7" Type="http://schemas.openxmlformats.org/officeDocument/2006/relationships/image" Target="../media/image46.png"/><Relationship Id="rId12" Type="http://schemas.microsoft.com/office/2007/relationships/hdphoto" Target="../media/hdphoto10.wdp"/><Relationship Id="rId2" Type="http://schemas.openxmlformats.org/officeDocument/2006/relationships/image" Target="../media/image43.png"/><Relationship Id="rId16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microsoft.com/office/2007/relationships/hdphoto" Target="../media/hdphoto7.wdp"/><Relationship Id="rId15" Type="http://schemas.openxmlformats.org/officeDocument/2006/relationships/image" Target="../media/image50.png"/><Relationship Id="rId10" Type="http://schemas.microsoft.com/office/2007/relationships/hdphoto" Target="../media/hdphoto9.wdp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14" Type="http://schemas.microsoft.com/office/2007/relationships/hdphoto" Target="../media/hdphoto1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altLang="ko-KR" dirty="0" smtClean="0"/>
              <a:t>Final</a:t>
            </a:r>
            <a:r>
              <a:rPr lang="en-US" altLang="ko-KR" dirty="0" smtClean="0"/>
              <a:t>-Term </a:t>
            </a:r>
            <a:r>
              <a:rPr lang="en-US" altLang="ko-KR" dirty="0" smtClean="0"/>
              <a:t>Project</a:t>
            </a:r>
            <a:br>
              <a:rPr lang="en-US" altLang="ko-KR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2800" dirty="0" smtClean="0"/>
              <a:t>- </a:t>
            </a:r>
            <a:r>
              <a:rPr lang="ko-KR" altLang="en-US" sz="2800" dirty="0" smtClean="0"/>
              <a:t>대면적 </a:t>
            </a:r>
            <a:r>
              <a:rPr lang="en-US" altLang="ko-KR" sz="2800" dirty="0" smtClean="0"/>
              <a:t>Package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Stitching </a:t>
            </a:r>
            <a:r>
              <a:rPr lang="ko-KR" altLang="en-US" sz="2800" dirty="0" smtClean="0"/>
              <a:t>알고리즘 개선 </a:t>
            </a:r>
            <a:r>
              <a:rPr lang="en-US" altLang="ko-KR" sz="2800" dirty="0" smtClean="0"/>
              <a:t>-</a:t>
            </a:r>
            <a:r>
              <a:rPr lang="ko-KR" altLang="en-US" sz="2800" dirty="0" smtClean="0"/>
              <a:t>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99592" y="4149080"/>
            <a:ext cx="7772400" cy="1199704"/>
          </a:xfrm>
        </p:spPr>
        <p:txBody>
          <a:bodyPr/>
          <a:lstStyle/>
          <a:p>
            <a:r>
              <a:rPr lang="ko-KR" altLang="en-US" dirty="0" smtClean="0"/>
              <a:t>산업인공지능공학</a:t>
            </a:r>
            <a:endParaRPr lang="en-US" altLang="ko-KR" dirty="0" smtClean="0"/>
          </a:p>
          <a:p>
            <a:r>
              <a:rPr lang="ko-KR" altLang="en-US" dirty="0" smtClean="0"/>
              <a:t>이효</a:t>
            </a:r>
            <a:r>
              <a:rPr lang="ko-KR" altLang="en-US" dirty="0"/>
              <a:t>중</a:t>
            </a:r>
          </a:p>
        </p:txBody>
      </p:sp>
    </p:spTree>
    <p:extLst>
      <p:ext uri="{BB962C8B-B14F-4D97-AF65-F5344CB8AC3E}">
        <p14:creationId xmlns:p14="http://schemas.microsoft.com/office/powerpoint/2010/main" val="272425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23" y="4221088"/>
            <a:ext cx="1981477" cy="19752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735" y="1691520"/>
            <a:ext cx="1981477" cy="19752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51" y="1766623"/>
            <a:ext cx="1993861" cy="19876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</a:t>
            </a:r>
            <a:r>
              <a:rPr lang="en-US" altLang="ko-KR" sz="2400" dirty="0" smtClean="0"/>
              <a:t>. Open CV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Stitching</a:t>
            </a:r>
            <a:r>
              <a:rPr lang="ko-KR" altLang="en-US" sz="2400" dirty="0" smtClean="0"/>
              <a:t> 알고리즘 적용</a:t>
            </a:r>
            <a:endParaRPr lang="ko-KR" altLang="en-US" sz="24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764704"/>
            <a:ext cx="849694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3" idx="3"/>
            <a:endCxn id="5122" idx="1"/>
          </p:cNvCxnSpPr>
          <p:nvPr/>
        </p:nvCxnSpPr>
        <p:spPr>
          <a:xfrm flipV="1">
            <a:off x="2298812" y="2056756"/>
            <a:ext cx="562786" cy="7037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4" idx="3"/>
            <a:endCxn id="5123" idx="1"/>
          </p:cNvCxnSpPr>
          <p:nvPr/>
        </p:nvCxnSpPr>
        <p:spPr>
          <a:xfrm flipV="1">
            <a:off x="6760212" y="1987844"/>
            <a:ext cx="404076" cy="6913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98" y="1412776"/>
            <a:ext cx="1665679" cy="1287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340768"/>
            <a:ext cx="1653295" cy="12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71" y="3933056"/>
            <a:ext cx="1684255" cy="12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452320" y="3487190"/>
            <a:ext cx="906017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Error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발생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60091" y="2996952"/>
            <a:ext cx="1863011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Return Fail</a:t>
            </a:r>
          </a:p>
          <a:p>
            <a:pPr algn="ctr"/>
            <a:r>
              <a:rPr lang="en-US" altLang="ko-KR" sz="1200" b="1" dirty="0"/>
              <a:t>'error during stitching'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536" y="764704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lphaUcPeriod" startAt="3"/>
            </a:pPr>
            <a:r>
              <a:rPr lang="en-US" altLang="ko-KR" sz="1200" dirty="0" smtClean="0"/>
              <a:t>Stitching </a:t>
            </a:r>
            <a:r>
              <a:rPr lang="ko-KR" altLang="en-US" sz="1200" dirty="0" smtClean="0"/>
              <a:t>알고리즘 </a:t>
            </a:r>
            <a:r>
              <a:rPr lang="en-US" altLang="ko-KR" sz="1200" dirty="0" smtClean="0"/>
              <a:t>Test </a:t>
            </a:r>
            <a:r>
              <a:rPr lang="ko-KR" altLang="en-US" sz="1200" dirty="0" smtClean="0"/>
              <a:t>결과</a:t>
            </a:r>
            <a:endParaRPr lang="en-US" altLang="ko-KR" sz="1200" dirty="0" smtClean="0"/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각</a:t>
            </a:r>
            <a:r>
              <a:rPr lang="ko-KR" altLang="en-US" sz="1200" dirty="0" smtClean="0"/>
              <a:t>기 다른 조명 조건에서 본사 알고리즘과 </a:t>
            </a:r>
            <a:r>
              <a:rPr lang="en-US" altLang="ko-KR" sz="1200" dirty="0" smtClean="0"/>
              <a:t>Open CV</a:t>
            </a:r>
            <a:r>
              <a:rPr lang="ko-KR" altLang="en-US" sz="1200" dirty="0" smtClean="0"/>
              <a:t>의 결과 비교</a:t>
            </a:r>
            <a:endParaRPr lang="ko-KR" altLang="en-US" sz="1200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715" y="5373216"/>
            <a:ext cx="1654549" cy="1294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764189"/>
            <a:ext cx="2649531" cy="2112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0" name="직선 화살표 연결선 29"/>
          <p:cNvCxnSpPr>
            <a:stCxn id="13" idx="3"/>
            <a:endCxn id="22" idx="1"/>
          </p:cNvCxnSpPr>
          <p:nvPr/>
        </p:nvCxnSpPr>
        <p:spPr>
          <a:xfrm>
            <a:off x="2298812" y="2760458"/>
            <a:ext cx="461279" cy="4673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7" idx="3"/>
            <a:endCxn id="5124" idx="1"/>
          </p:cNvCxnSpPr>
          <p:nvPr/>
        </p:nvCxnSpPr>
        <p:spPr>
          <a:xfrm flipV="1">
            <a:off x="2229900" y="4580132"/>
            <a:ext cx="619571" cy="6285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4" idx="3"/>
            <a:endCxn id="21" idx="1"/>
          </p:cNvCxnSpPr>
          <p:nvPr/>
        </p:nvCxnSpPr>
        <p:spPr>
          <a:xfrm>
            <a:off x="6760212" y="2679162"/>
            <a:ext cx="692108" cy="9465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7" idx="3"/>
            <a:endCxn id="5125" idx="1"/>
          </p:cNvCxnSpPr>
          <p:nvPr/>
        </p:nvCxnSpPr>
        <p:spPr>
          <a:xfrm>
            <a:off x="2229900" y="5208730"/>
            <a:ext cx="612815" cy="8115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47084" y="4077072"/>
            <a:ext cx="42174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본사 알고리즘의 경우 </a:t>
            </a:r>
            <a:r>
              <a:rPr lang="en-US" altLang="ko-KR" sz="1200" dirty="0" smtClean="0"/>
              <a:t>Template Matching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7x4</a:t>
            </a:r>
            <a:r>
              <a:rPr lang="ko-KR" altLang="en-US" sz="1200" dirty="0" smtClean="0"/>
              <a:t>의 영상의 회전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이동에 모두  </a:t>
            </a:r>
            <a:r>
              <a:rPr lang="en-US" altLang="ko-KR" sz="1200" dirty="0" smtClean="0"/>
              <a:t>1.7 sec </a:t>
            </a:r>
            <a:r>
              <a:rPr lang="ko-KR" altLang="en-US" sz="1200" dirty="0" smtClean="0"/>
              <a:t>소요</a:t>
            </a:r>
            <a:endParaRPr lang="en-US" altLang="ko-KR" sz="12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Open CV</a:t>
            </a:r>
            <a:r>
              <a:rPr lang="ko-KR" altLang="en-US" sz="1200" dirty="0" smtClean="0"/>
              <a:t>의 경우 </a:t>
            </a:r>
            <a:r>
              <a:rPr lang="ko-KR" altLang="en-US" sz="1200" dirty="0" err="1" smtClean="0"/>
              <a:t>특징점</a:t>
            </a:r>
            <a:r>
              <a:rPr lang="ko-KR" altLang="en-US" sz="1200" dirty="0" smtClean="0"/>
              <a:t> 구분이 어려울 경우 모두 </a:t>
            </a:r>
            <a:r>
              <a:rPr lang="en-US" altLang="ko-KR" sz="1200" dirty="0" smtClean="0"/>
              <a:t>Error</a:t>
            </a:r>
            <a:r>
              <a:rPr lang="ko-KR" altLang="en-US" sz="1200" dirty="0" smtClean="0"/>
              <a:t>가 발생</a:t>
            </a:r>
            <a:r>
              <a:rPr lang="en-US" altLang="ko-KR" sz="1200" dirty="0" smtClean="0"/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특징점이</a:t>
            </a:r>
            <a:r>
              <a:rPr lang="ko-KR" altLang="en-US" sz="1200" dirty="0" smtClean="0"/>
              <a:t> 명확한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개의 영상만 </a:t>
            </a:r>
            <a:r>
              <a:rPr lang="en-US" altLang="ko-KR" sz="1200" dirty="0" smtClean="0"/>
              <a:t>Stitching</a:t>
            </a:r>
            <a:r>
              <a:rPr lang="ko-KR" altLang="en-US" sz="1200" dirty="0" smtClean="0"/>
              <a:t>을 진행한 후 각 영상의 회전 각도와 이동 거리를 파악하여 나머지 영상에 적용은 가능할 것으로 보이나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기본적으로 연산 시간이 너무 길어 문제가 있음</a:t>
            </a:r>
            <a:r>
              <a:rPr lang="en-US" altLang="ko-KR" sz="1200" dirty="0" smtClean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1</a:t>
            </a:r>
            <a:r>
              <a:rPr lang="ko-KR" altLang="en-US" sz="1200" dirty="0"/>
              <a:t>개의 영상을 </a:t>
            </a:r>
            <a:r>
              <a:rPr lang="en-US" altLang="ko-KR" sz="1200" dirty="0"/>
              <a:t>Stitching</a:t>
            </a:r>
            <a:r>
              <a:rPr lang="ko-KR" altLang="en-US" sz="1200" dirty="0"/>
              <a:t>하는데 평균 </a:t>
            </a:r>
            <a:r>
              <a:rPr lang="en-US" altLang="ko-KR" sz="1200" dirty="0"/>
              <a:t>3.7 sec</a:t>
            </a:r>
            <a:r>
              <a:rPr lang="ko-KR" altLang="en-US" sz="1200" dirty="0"/>
              <a:t>가 소요됨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50" y="5428921"/>
            <a:ext cx="2781300" cy="1076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359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11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4644008" y="3140968"/>
            <a:ext cx="3024336" cy="2520280"/>
            <a:chOff x="4644008" y="3140968"/>
            <a:chExt cx="3024336" cy="2520280"/>
          </a:xfrm>
        </p:grpSpPr>
        <p:sp>
          <p:nvSpPr>
            <p:cNvPr id="53" name="직사각형 52"/>
            <p:cNvSpPr/>
            <p:nvPr/>
          </p:nvSpPr>
          <p:spPr>
            <a:xfrm>
              <a:off x="4644008" y="3140968"/>
              <a:ext cx="3024336" cy="25202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>
              <a:off x="5155468" y="3895725"/>
              <a:ext cx="1828800" cy="742950"/>
            </a:xfrm>
            <a:custGeom>
              <a:avLst/>
              <a:gdLst>
                <a:gd name="connsiteX0" fmla="*/ 0 w 1828800"/>
                <a:gd name="connsiteY0" fmla="*/ 742950 h 742950"/>
                <a:gd name="connsiteX1" fmla="*/ 47625 w 1828800"/>
                <a:gd name="connsiteY1" fmla="*/ 666750 h 742950"/>
                <a:gd name="connsiteX2" fmla="*/ 104775 w 1828800"/>
                <a:gd name="connsiteY2" fmla="*/ 619125 h 742950"/>
                <a:gd name="connsiteX3" fmla="*/ 180975 w 1828800"/>
                <a:gd name="connsiteY3" fmla="*/ 571500 h 742950"/>
                <a:gd name="connsiteX4" fmla="*/ 219075 w 1828800"/>
                <a:gd name="connsiteY4" fmla="*/ 552450 h 742950"/>
                <a:gd name="connsiteX5" fmla="*/ 304800 w 1828800"/>
                <a:gd name="connsiteY5" fmla="*/ 523875 h 742950"/>
                <a:gd name="connsiteX6" fmla="*/ 447675 w 1828800"/>
                <a:gd name="connsiteY6" fmla="*/ 476250 h 742950"/>
                <a:gd name="connsiteX7" fmla="*/ 561975 w 1828800"/>
                <a:gd name="connsiteY7" fmla="*/ 438150 h 742950"/>
                <a:gd name="connsiteX8" fmla="*/ 590550 w 1828800"/>
                <a:gd name="connsiteY8" fmla="*/ 428625 h 742950"/>
                <a:gd name="connsiteX9" fmla="*/ 619125 w 1828800"/>
                <a:gd name="connsiteY9" fmla="*/ 419100 h 742950"/>
                <a:gd name="connsiteX10" fmla="*/ 647700 w 1828800"/>
                <a:gd name="connsiteY10" fmla="*/ 400050 h 742950"/>
                <a:gd name="connsiteX11" fmla="*/ 742950 w 1828800"/>
                <a:gd name="connsiteY11" fmla="*/ 371475 h 742950"/>
                <a:gd name="connsiteX12" fmla="*/ 800100 w 1828800"/>
                <a:gd name="connsiteY12" fmla="*/ 352425 h 742950"/>
                <a:gd name="connsiteX13" fmla="*/ 857250 w 1828800"/>
                <a:gd name="connsiteY13" fmla="*/ 333375 h 742950"/>
                <a:gd name="connsiteX14" fmla="*/ 914400 w 1828800"/>
                <a:gd name="connsiteY14" fmla="*/ 314325 h 742950"/>
                <a:gd name="connsiteX15" fmla="*/ 942975 w 1828800"/>
                <a:gd name="connsiteY15" fmla="*/ 304800 h 742950"/>
                <a:gd name="connsiteX16" fmla="*/ 981075 w 1828800"/>
                <a:gd name="connsiteY16" fmla="*/ 295275 h 742950"/>
                <a:gd name="connsiteX17" fmla="*/ 1066800 w 1828800"/>
                <a:gd name="connsiteY17" fmla="*/ 266700 h 742950"/>
                <a:gd name="connsiteX18" fmla="*/ 1095375 w 1828800"/>
                <a:gd name="connsiteY18" fmla="*/ 257175 h 742950"/>
                <a:gd name="connsiteX19" fmla="*/ 1190625 w 1828800"/>
                <a:gd name="connsiteY19" fmla="*/ 238125 h 742950"/>
                <a:gd name="connsiteX20" fmla="*/ 1219200 w 1828800"/>
                <a:gd name="connsiteY20" fmla="*/ 228600 h 742950"/>
                <a:gd name="connsiteX21" fmla="*/ 1276350 w 1828800"/>
                <a:gd name="connsiteY21" fmla="*/ 219075 h 742950"/>
                <a:gd name="connsiteX22" fmla="*/ 1362075 w 1828800"/>
                <a:gd name="connsiteY22" fmla="*/ 200025 h 742950"/>
                <a:gd name="connsiteX23" fmla="*/ 1447800 w 1828800"/>
                <a:gd name="connsiteY23" fmla="*/ 190500 h 742950"/>
                <a:gd name="connsiteX24" fmla="*/ 1524000 w 1828800"/>
                <a:gd name="connsiteY24" fmla="*/ 171450 h 742950"/>
                <a:gd name="connsiteX25" fmla="*/ 1562100 w 1828800"/>
                <a:gd name="connsiteY25" fmla="*/ 161925 h 742950"/>
                <a:gd name="connsiteX26" fmla="*/ 1638300 w 1828800"/>
                <a:gd name="connsiteY26" fmla="*/ 123825 h 742950"/>
                <a:gd name="connsiteX27" fmla="*/ 1695450 w 1828800"/>
                <a:gd name="connsiteY27" fmla="*/ 104775 h 742950"/>
                <a:gd name="connsiteX28" fmla="*/ 1724025 w 1828800"/>
                <a:gd name="connsiteY28" fmla="*/ 85725 h 742950"/>
                <a:gd name="connsiteX29" fmla="*/ 1781175 w 1828800"/>
                <a:gd name="connsiteY29" fmla="*/ 57150 h 742950"/>
                <a:gd name="connsiteX30" fmla="*/ 1809750 w 1828800"/>
                <a:gd name="connsiteY30" fmla="*/ 28575 h 742950"/>
                <a:gd name="connsiteX31" fmla="*/ 1828800 w 1828800"/>
                <a:gd name="connsiteY31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28800" h="742950">
                  <a:moveTo>
                    <a:pt x="0" y="742950"/>
                  </a:moveTo>
                  <a:cubicBezTo>
                    <a:pt x="3983" y="736311"/>
                    <a:pt x="37154" y="679315"/>
                    <a:pt x="47625" y="666750"/>
                  </a:cubicBezTo>
                  <a:cubicBezTo>
                    <a:pt x="70544" y="639248"/>
                    <a:pt x="76678" y="637856"/>
                    <a:pt x="104775" y="619125"/>
                  </a:cubicBezTo>
                  <a:cubicBezTo>
                    <a:pt x="141426" y="564149"/>
                    <a:pt x="101630" y="611173"/>
                    <a:pt x="180975" y="571500"/>
                  </a:cubicBezTo>
                  <a:cubicBezTo>
                    <a:pt x="193675" y="565150"/>
                    <a:pt x="205892" y="557723"/>
                    <a:pt x="219075" y="552450"/>
                  </a:cubicBezTo>
                  <a:lnTo>
                    <a:pt x="304800" y="523875"/>
                  </a:lnTo>
                  <a:lnTo>
                    <a:pt x="447675" y="476250"/>
                  </a:lnTo>
                  <a:lnTo>
                    <a:pt x="561975" y="438150"/>
                  </a:lnTo>
                  <a:lnTo>
                    <a:pt x="590550" y="428625"/>
                  </a:lnTo>
                  <a:cubicBezTo>
                    <a:pt x="600075" y="425450"/>
                    <a:pt x="610771" y="424669"/>
                    <a:pt x="619125" y="419100"/>
                  </a:cubicBezTo>
                  <a:cubicBezTo>
                    <a:pt x="628650" y="412750"/>
                    <a:pt x="637239" y="404699"/>
                    <a:pt x="647700" y="400050"/>
                  </a:cubicBezTo>
                  <a:cubicBezTo>
                    <a:pt x="694328" y="379326"/>
                    <a:pt x="700325" y="384263"/>
                    <a:pt x="742950" y="371475"/>
                  </a:cubicBezTo>
                  <a:cubicBezTo>
                    <a:pt x="762184" y="365705"/>
                    <a:pt x="781050" y="358775"/>
                    <a:pt x="800100" y="352425"/>
                  </a:cubicBezTo>
                  <a:lnTo>
                    <a:pt x="857250" y="333375"/>
                  </a:lnTo>
                  <a:lnTo>
                    <a:pt x="914400" y="314325"/>
                  </a:lnTo>
                  <a:cubicBezTo>
                    <a:pt x="923925" y="311150"/>
                    <a:pt x="933235" y="307235"/>
                    <a:pt x="942975" y="304800"/>
                  </a:cubicBezTo>
                  <a:cubicBezTo>
                    <a:pt x="955675" y="301625"/>
                    <a:pt x="968536" y="299037"/>
                    <a:pt x="981075" y="295275"/>
                  </a:cubicBezTo>
                  <a:lnTo>
                    <a:pt x="1066800" y="266700"/>
                  </a:lnTo>
                  <a:cubicBezTo>
                    <a:pt x="1076325" y="263525"/>
                    <a:pt x="1085530" y="259144"/>
                    <a:pt x="1095375" y="257175"/>
                  </a:cubicBezTo>
                  <a:cubicBezTo>
                    <a:pt x="1127125" y="250825"/>
                    <a:pt x="1159908" y="248364"/>
                    <a:pt x="1190625" y="238125"/>
                  </a:cubicBezTo>
                  <a:cubicBezTo>
                    <a:pt x="1200150" y="234950"/>
                    <a:pt x="1209399" y="230778"/>
                    <a:pt x="1219200" y="228600"/>
                  </a:cubicBezTo>
                  <a:cubicBezTo>
                    <a:pt x="1238053" y="224410"/>
                    <a:pt x="1257412" y="222863"/>
                    <a:pt x="1276350" y="219075"/>
                  </a:cubicBezTo>
                  <a:cubicBezTo>
                    <a:pt x="1328347" y="208676"/>
                    <a:pt x="1303851" y="208343"/>
                    <a:pt x="1362075" y="200025"/>
                  </a:cubicBezTo>
                  <a:cubicBezTo>
                    <a:pt x="1390537" y="195959"/>
                    <a:pt x="1419225" y="193675"/>
                    <a:pt x="1447800" y="190500"/>
                  </a:cubicBezTo>
                  <a:cubicBezTo>
                    <a:pt x="1498862" y="173479"/>
                    <a:pt x="1455036" y="186775"/>
                    <a:pt x="1524000" y="171450"/>
                  </a:cubicBezTo>
                  <a:cubicBezTo>
                    <a:pt x="1536779" y="168610"/>
                    <a:pt x="1550016" y="166960"/>
                    <a:pt x="1562100" y="161925"/>
                  </a:cubicBezTo>
                  <a:cubicBezTo>
                    <a:pt x="1588314" y="151003"/>
                    <a:pt x="1611359" y="132805"/>
                    <a:pt x="1638300" y="123825"/>
                  </a:cubicBezTo>
                  <a:cubicBezTo>
                    <a:pt x="1657350" y="117475"/>
                    <a:pt x="1678742" y="115914"/>
                    <a:pt x="1695450" y="104775"/>
                  </a:cubicBezTo>
                  <a:cubicBezTo>
                    <a:pt x="1704975" y="98425"/>
                    <a:pt x="1713786" y="90845"/>
                    <a:pt x="1724025" y="85725"/>
                  </a:cubicBezTo>
                  <a:cubicBezTo>
                    <a:pt x="1766983" y="64246"/>
                    <a:pt x="1740229" y="91272"/>
                    <a:pt x="1781175" y="57150"/>
                  </a:cubicBezTo>
                  <a:cubicBezTo>
                    <a:pt x="1791523" y="48526"/>
                    <a:pt x="1801126" y="38923"/>
                    <a:pt x="1809750" y="28575"/>
                  </a:cubicBezTo>
                  <a:cubicBezTo>
                    <a:pt x="1817079" y="19781"/>
                    <a:pt x="1828800" y="0"/>
                    <a:pt x="182880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155468" y="3895725"/>
              <a:ext cx="1828800" cy="7429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4</a:t>
            </a:r>
            <a:r>
              <a:rPr lang="en-US" altLang="ko-KR" sz="2400" dirty="0" smtClean="0"/>
              <a:t>. Open CV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Stitching</a:t>
            </a:r>
            <a:r>
              <a:rPr lang="ko-KR" altLang="en-US" sz="2400" dirty="0" smtClean="0"/>
              <a:t> 활용 방안</a:t>
            </a:r>
            <a:endParaRPr lang="ko-KR" altLang="en-US" sz="24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764704"/>
            <a:ext cx="849694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5536" y="764704"/>
            <a:ext cx="82089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lphaUcPeriod"/>
            </a:pPr>
            <a:r>
              <a:rPr lang="en-US" altLang="ko-KR" sz="1200" dirty="0" smtClean="0"/>
              <a:t>Open CV</a:t>
            </a:r>
            <a:r>
              <a:rPr lang="ko-KR" altLang="en-US" sz="1200" dirty="0" smtClean="0"/>
              <a:t>의 </a:t>
            </a:r>
            <a:r>
              <a:rPr lang="en-US" altLang="ko-KR" sz="1200" dirty="0" err="1" smtClean="0"/>
              <a:t>Stitcher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기능을 본사의 차기 개발 프로젝트에 적용 가능할 것으로 판단됨</a:t>
            </a:r>
            <a:endParaRPr lang="en-US" altLang="ko-KR" sz="1200" dirty="0" smtClean="0"/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차기 개발 프로젝트의 경우 </a:t>
            </a:r>
            <a:r>
              <a:rPr lang="en-US" altLang="ko-KR" sz="1200" dirty="0" smtClean="0"/>
              <a:t>Review</a:t>
            </a:r>
            <a:r>
              <a:rPr lang="ko-KR" altLang="en-US" sz="1200" dirty="0" smtClean="0"/>
              <a:t>를 위한 별도의 </a:t>
            </a:r>
            <a:r>
              <a:rPr lang="en-US" altLang="ko-KR" sz="1200" dirty="0" smtClean="0"/>
              <a:t>Vision Module</a:t>
            </a:r>
            <a:r>
              <a:rPr lang="ko-KR" altLang="en-US" sz="1200" dirty="0" smtClean="0"/>
              <a:t>이 장착되는데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 </a:t>
            </a:r>
            <a:r>
              <a:rPr lang="en-US" altLang="ko-KR" sz="1200" dirty="0" smtClean="0"/>
              <a:t>Vision Module</a:t>
            </a:r>
            <a:r>
              <a:rPr lang="ko-KR" altLang="en-US" sz="1200" dirty="0" smtClean="0"/>
              <a:t>은 해상도가 높은 대신 </a:t>
            </a:r>
            <a:r>
              <a:rPr lang="en-US" altLang="ko-KR" sz="1200" dirty="0" smtClean="0"/>
              <a:t>FOV</a:t>
            </a:r>
            <a:r>
              <a:rPr lang="ko-KR" altLang="en-US" sz="1200" dirty="0" smtClean="0"/>
              <a:t>가 좁음</a:t>
            </a:r>
            <a:endParaRPr lang="en-US" altLang="ko-KR" sz="1200" dirty="0" smtClean="0"/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200" dirty="0" smtClean="0"/>
              <a:t>Review</a:t>
            </a:r>
            <a:r>
              <a:rPr lang="ko-KR" altLang="en-US" sz="1200" dirty="0" smtClean="0"/>
              <a:t>해야 하는 불량의 크기가 클 경우 분할 </a:t>
            </a:r>
            <a:r>
              <a:rPr lang="en-US" altLang="ko-KR" sz="1200" dirty="0" smtClean="0"/>
              <a:t>Grab </a:t>
            </a:r>
            <a:r>
              <a:rPr lang="ko-KR" altLang="en-US" sz="1200" dirty="0" smtClean="0"/>
              <a:t>하여 </a:t>
            </a:r>
            <a:r>
              <a:rPr lang="en-US" altLang="ko-KR" sz="1200" dirty="0" smtClean="0"/>
              <a:t>Stitching</a:t>
            </a:r>
            <a:r>
              <a:rPr lang="ko-KR" altLang="en-US" sz="1200" dirty="0" smtClean="0"/>
              <a:t>을 해야 하는데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일반적인 검사의 경우 </a:t>
            </a:r>
            <a:r>
              <a:rPr lang="en-US" altLang="ko-KR" sz="1200" dirty="0" smtClean="0"/>
              <a:t>Stitching</a:t>
            </a:r>
            <a:r>
              <a:rPr lang="ko-KR" altLang="en-US" sz="1200" dirty="0" smtClean="0"/>
              <a:t>을 위한 각 조건들이 </a:t>
            </a:r>
            <a:r>
              <a:rPr lang="en-US" altLang="ko-KR" sz="1200" dirty="0" smtClean="0"/>
              <a:t>Fix </a:t>
            </a:r>
            <a:r>
              <a:rPr lang="ko-KR" altLang="en-US" sz="1200" dirty="0" smtClean="0"/>
              <a:t>되어 있는 반면</a:t>
            </a:r>
            <a:r>
              <a:rPr lang="en-US" altLang="ko-KR" sz="1200" dirty="0" smtClean="0"/>
              <a:t>, Defect Review</a:t>
            </a:r>
            <a:r>
              <a:rPr lang="ko-KR" altLang="en-US" sz="1200" dirty="0" smtClean="0"/>
              <a:t>의 경우 </a:t>
            </a:r>
            <a:r>
              <a:rPr lang="en-US" altLang="ko-KR" sz="1200" dirty="0" smtClean="0"/>
              <a:t>Parameter Fix</a:t>
            </a:r>
            <a:r>
              <a:rPr lang="ko-KR" altLang="en-US" sz="1200" dirty="0" smtClean="0"/>
              <a:t>가 불가능함</a:t>
            </a:r>
            <a:r>
              <a:rPr lang="en-US" altLang="ko-KR" sz="1200" dirty="0" smtClean="0"/>
              <a:t>.</a:t>
            </a:r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이에 </a:t>
            </a:r>
            <a:r>
              <a:rPr lang="en-US" altLang="ko-KR" sz="1200" dirty="0" smtClean="0"/>
              <a:t>FOV</a:t>
            </a:r>
            <a:r>
              <a:rPr lang="ko-KR" altLang="en-US" sz="1200" dirty="0" smtClean="0"/>
              <a:t>보다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큰 불량에 대해서 영역을 분할하여 영상 획득 후 </a:t>
            </a:r>
            <a:r>
              <a:rPr lang="en-US" altLang="ko-KR" sz="1200" dirty="0"/>
              <a:t>Open CV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Stitcher</a:t>
            </a:r>
            <a:r>
              <a:rPr lang="ko-KR" altLang="en-US" sz="1200" dirty="0"/>
              <a:t>를 활용하여 </a:t>
            </a:r>
            <a:r>
              <a:rPr lang="ko-KR" altLang="en-US" sz="1200" dirty="0" smtClean="0"/>
              <a:t>전체 불량의 영상을 재구성할 예정 </a:t>
            </a:r>
            <a:r>
              <a:rPr lang="en-US" altLang="ko-KR" sz="1200" dirty="0" smtClean="0"/>
              <a:t>(Project Dead Line 2021/03/11)</a:t>
            </a:r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786856" y="3140968"/>
            <a:ext cx="3024336" cy="2520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자유형 3"/>
          <p:cNvSpPr/>
          <p:nvPr/>
        </p:nvSpPr>
        <p:spPr>
          <a:xfrm>
            <a:off x="1266825" y="3895725"/>
            <a:ext cx="1828800" cy="742950"/>
          </a:xfrm>
          <a:custGeom>
            <a:avLst/>
            <a:gdLst>
              <a:gd name="connsiteX0" fmla="*/ 0 w 1828800"/>
              <a:gd name="connsiteY0" fmla="*/ 742950 h 742950"/>
              <a:gd name="connsiteX1" fmla="*/ 47625 w 1828800"/>
              <a:gd name="connsiteY1" fmla="*/ 666750 h 742950"/>
              <a:gd name="connsiteX2" fmla="*/ 104775 w 1828800"/>
              <a:gd name="connsiteY2" fmla="*/ 619125 h 742950"/>
              <a:gd name="connsiteX3" fmla="*/ 180975 w 1828800"/>
              <a:gd name="connsiteY3" fmla="*/ 571500 h 742950"/>
              <a:gd name="connsiteX4" fmla="*/ 219075 w 1828800"/>
              <a:gd name="connsiteY4" fmla="*/ 552450 h 742950"/>
              <a:gd name="connsiteX5" fmla="*/ 304800 w 1828800"/>
              <a:gd name="connsiteY5" fmla="*/ 523875 h 742950"/>
              <a:gd name="connsiteX6" fmla="*/ 447675 w 1828800"/>
              <a:gd name="connsiteY6" fmla="*/ 476250 h 742950"/>
              <a:gd name="connsiteX7" fmla="*/ 561975 w 1828800"/>
              <a:gd name="connsiteY7" fmla="*/ 438150 h 742950"/>
              <a:gd name="connsiteX8" fmla="*/ 590550 w 1828800"/>
              <a:gd name="connsiteY8" fmla="*/ 428625 h 742950"/>
              <a:gd name="connsiteX9" fmla="*/ 619125 w 1828800"/>
              <a:gd name="connsiteY9" fmla="*/ 419100 h 742950"/>
              <a:gd name="connsiteX10" fmla="*/ 647700 w 1828800"/>
              <a:gd name="connsiteY10" fmla="*/ 400050 h 742950"/>
              <a:gd name="connsiteX11" fmla="*/ 742950 w 1828800"/>
              <a:gd name="connsiteY11" fmla="*/ 371475 h 742950"/>
              <a:gd name="connsiteX12" fmla="*/ 800100 w 1828800"/>
              <a:gd name="connsiteY12" fmla="*/ 352425 h 742950"/>
              <a:gd name="connsiteX13" fmla="*/ 857250 w 1828800"/>
              <a:gd name="connsiteY13" fmla="*/ 333375 h 742950"/>
              <a:gd name="connsiteX14" fmla="*/ 914400 w 1828800"/>
              <a:gd name="connsiteY14" fmla="*/ 314325 h 742950"/>
              <a:gd name="connsiteX15" fmla="*/ 942975 w 1828800"/>
              <a:gd name="connsiteY15" fmla="*/ 304800 h 742950"/>
              <a:gd name="connsiteX16" fmla="*/ 981075 w 1828800"/>
              <a:gd name="connsiteY16" fmla="*/ 295275 h 742950"/>
              <a:gd name="connsiteX17" fmla="*/ 1066800 w 1828800"/>
              <a:gd name="connsiteY17" fmla="*/ 266700 h 742950"/>
              <a:gd name="connsiteX18" fmla="*/ 1095375 w 1828800"/>
              <a:gd name="connsiteY18" fmla="*/ 257175 h 742950"/>
              <a:gd name="connsiteX19" fmla="*/ 1190625 w 1828800"/>
              <a:gd name="connsiteY19" fmla="*/ 238125 h 742950"/>
              <a:gd name="connsiteX20" fmla="*/ 1219200 w 1828800"/>
              <a:gd name="connsiteY20" fmla="*/ 228600 h 742950"/>
              <a:gd name="connsiteX21" fmla="*/ 1276350 w 1828800"/>
              <a:gd name="connsiteY21" fmla="*/ 219075 h 742950"/>
              <a:gd name="connsiteX22" fmla="*/ 1362075 w 1828800"/>
              <a:gd name="connsiteY22" fmla="*/ 200025 h 742950"/>
              <a:gd name="connsiteX23" fmla="*/ 1447800 w 1828800"/>
              <a:gd name="connsiteY23" fmla="*/ 190500 h 742950"/>
              <a:gd name="connsiteX24" fmla="*/ 1524000 w 1828800"/>
              <a:gd name="connsiteY24" fmla="*/ 171450 h 742950"/>
              <a:gd name="connsiteX25" fmla="*/ 1562100 w 1828800"/>
              <a:gd name="connsiteY25" fmla="*/ 161925 h 742950"/>
              <a:gd name="connsiteX26" fmla="*/ 1638300 w 1828800"/>
              <a:gd name="connsiteY26" fmla="*/ 123825 h 742950"/>
              <a:gd name="connsiteX27" fmla="*/ 1695450 w 1828800"/>
              <a:gd name="connsiteY27" fmla="*/ 104775 h 742950"/>
              <a:gd name="connsiteX28" fmla="*/ 1724025 w 1828800"/>
              <a:gd name="connsiteY28" fmla="*/ 85725 h 742950"/>
              <a:gd name="connsiteX29" fmla="*/ 1781175 w 1828800"/>
              <a:gd name="connsiteY29" fmla="*/ 57150 h 742950"/>
              <a:gd name="connsiteX30" fmla="*/ 1809750 w 1828800"/>
              <a:gd name="connsiteY30" fmla="*/ 28575 h 742950"/>
              <a:gd name="connsiteX31" fmla="*/ 1828800 w 1828800"/>
              <a:gd name="connsiteY31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28800" h="742950">
                <a:moveTo>
                  <a:pt x="0" y="742950"/>
                </a:moveTo>
                <a:cubicBezTo>
                  <a:pt x="3983" y="736311"/>
                  <a:pt x="37154" y="679315"/>
                  <a:pt x="47625" y="666750"/>
                </a:cubicBezTo>
                <a:cubicBezTo>
                  <a:pt x="70544" y="639248"/>
                  <a:pt x="76678" y="637856"/>
                  <a:pt x="104775" y="619125"/>
                </a:cubicBezTo>
                <a:cubicBezTo>
                  <a:pt x="141426" y="564149"/>
                  <a:pt x="101630" y="611173"/>
                  <a:pt x="180975" y="571500"/>
                </a:cubicBezTo>
                <a:cubicBezTo>
                  <a:pt x="193675" y="565150"/>
                  <a:pt x="205892" y="557723"/>
                  <a:pt x="219075" y="552450"/>
                </a:cubicBezTo>
                <a:lnTo>
                  <a:pt x="304800" y="523875"/>
                </a:lnTo>
                <a:lnTo>
                  <a:pt x="447675" y="476250"/>
                </a:lnTo>
                <a:lnTo>
                  <a:pt x="561975" y="438150"/>
                </a:lnTo>
                <a:lnTo>
                  <a:pt x="590550" y="428625"/>
                </a:lnTo>
                <a:cubicBezTo>
                  <a:pt x="600075" y="425450"/>
                  <a:pt x="610771" y="424669"/>
                  <a:pt x="619125" y="419100"/>
                </a:cubicBezTo>
                <a:cubicBezTo>
                  <a:pt x="628650" y="412750"/>
                  <a:pt x="637239" y="404699"/>
                  <a:pt x="647700" y="400050"/>
                </a:cubicBezTo>
                <a:cubicBezTo>
                  <a:pt x="694328" y="379326"/>
                  <a:pt x="700325" y="384263"/>
                  <a:pt x="742950" y="371475"/>
                </a:cubicBezTo>
                <a:cubicBezTo>
                  <a:pt x="762184" y="365705"/>
                  <a:pt x="781050" y="358775"/>
                  <a:pt x="800100" y="352425"/>
                </a:cubicBezTo>
                <a:lnTo>
                  <a:pt x="857250" y="333375"/>
                </a:lnTo>
                <a:lnTo>
                  <a:pt x="914400" y="314325"/>
                </a:lnTo>
                <a:cubicBezTo>
                  <a:pt x="923925" y="311150"/>
                  <a:pt x="933235" y="307235"/>
                  <a:pt x="942975" y="304800"/>
                </a:cubicBezTo>
                <a:cubicBezTo>
                  <a:pt x="955675" y="301625"/>
                  <a:pt x="968536" y="299037"/>
                  <a:pt x="981075" y="295275"/>
                </a:cubicBezTo>
                <a:lnTo>
                  <a:pt x="1066800" y="266700"/>
                </a:lnTo>
                <a:cubicBezTo>
                  <a:pt x="1076325" y="263525"/>
                  <a:pt x="1085530" y="259144"/>
                  <a:pt x="1095375" y="257175"/>
                </a:cubicBezTo>
                <a:cubicBezTo>
                  <a:pt x="1127125" y="250825"/>
                  <a:pt x="1159908" y="248364"/>
                  <a:pt x="1190625" y="238125"/>
                </a:cubicBezTo>
                <a:cubicBezTo>
                  <a:pt x="1200150" y="234950"/>
                  <a:pt x="1209399" y="230778"/>
                  <a:pt x="1219200" y="228600"/>
                </a:cubicBezTo>
                <a:cubicBezTo>
                  <a:pt x="1238053" y="224410"/>
                  <a:pt x="1257412" y="222863"/>
                  <a:pt x="1276350" y="219075"/>
                </a:cubicBezTo>
                <a:cubicBezTo>
                  <a:pt x="1328347" y="208676"/>
                  <a:pt x="1303851" y="208343"/>
                  <a:pt x="1362075" y="200025"/>
                </a:cubicBezTo>
                <a:cubicBezTo>
                  <a:pt x="1390537" y="195959"/>
                  <a:pt x="1419225" y="193675"/>
                  <a:pt x="1447800" y="190500"/>
                </a:cubicBezTo>
                <a:cubicBezTo>
                  <a:pt x="1498862" y="173479"/>
                  <a:pt x="1455036" y="186775"/>
                  <a:pt x="1524000" y="171450"/>
                </a:cubicBezTo>
                <a:cubicBezTo>
                  <a:pt x="1536779" y="168610"/>
                  <a:pt x="1550016" y="166960"/>
                  <a:pt x="1562100" y="161925"/>
                </a:cubicBezTo>
                <a:cubicBezTo>
                  <a:pt x="1588314" y="151003"/>
                  <a:pt x="1611359" y="132805"/>
                  <a:pt x="1638300" y="123825"/>
                </a:cubicBezTo>
                <a:cubicBezTo>
                  <a:pt x="1657350" y="117475"/>
                  <a:pt x="1678742" y="115914"/>
                  <a:pt x="1695450" y="104775"/>
                </a:cubicBezTo>
                <a:cubicBezTo>
                  <a:pt x="1704975" y="98425"/>
                  <a:pt x="1713786" y="90845"/>
                  <a:pt x="1724025" y="85725"/>
                </a:cubicBezTo>
                <a:cubicBezTo>
                  <a:pt x="1766983" y="64246"/>
                  <a:pt x="1740229" y="91272"/>
                  <a:pt x="1781175" y="57150"/>
                </a:cubicBezTo>
                <a:cubicBezTo>
                  <a:pt x="1791523" y="48526"/>
                  <a:pt x="1801126" y="38923"/>
                  <a:pt x="1809750" y="28575"/>
                </a:cubicBezTo>
                <a:cubicBezTo>
                  <a:pt x="1817079" y="19781"/>
                  <a:pt x="1828800" y="0"/>
                  <a:pt x="1828800" y="0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66825" y="3895725"/>
            <a:ext cx="1828800" cy="742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698924" y="3284984"/>
            <a:ext cx="504056" cy="50405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980968" y="3802757"/>
            <a:ext cx="504056" cy="504056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385396" y="3785220"/>
            <a:ext cx="504056" cy="50405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828010" y="3777208"/>
            <a:ext cx="504056" cy="504056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236433" y="3777208"/>
            <a:ext cx="504056" cy="504056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636990" y="3785220"/>
            <a:ext cx="504056" cy="50405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980968" y="4214589"/>
            <a:ext cx="504056" cy="50405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385396" y="4219128"/>
            <a:ext cx="504056" cy="504056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840389" y="4220641"/>
            <a:ext cx="504056" cy="504056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236433" y="4224436"/>
            <a:ext cx="504056" cy="504056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636990" y="4224436"/>
            <a:ext cx="504056" cy="504056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9389" y="4941168"/>
            <a:ext cx="84831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 smtClean="0"/>
              <a:t>실제 불량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411761" y="4955068"/>
            <a:ext cx="84830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mtClean="0"/>
              <a:t>불량 영</a:t>
            </a:r>
            <a:r>
              <a:rPr lang="ko-KR" altLang="en-US" sz="1200"/>
              <a:t>역</a:t>
            </a:r>
            <a:endParaRPr lang="ko-KR" alt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2411761" y="3284984"/>
            <a:ext cx="9957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/>
              <a:t>Review</a:t>
            </a:r>
          </a:p>
          <a:p>
            <a:pPr algn="ctr"/>
            <a:r>
              <a:rPr lang="en-US" altLang="ko-KR" sz="1200" dirty="0" smtClean="0"/>
              <a:t>Vision FOV</a:t>
            </a:r>
            <a:endParaRPr lang="ko-KR" altLang="en-US" sz="1200" dirty="0"/>
          </a:p>
        </p:txBody>
      </p:sp>
      <p:cxnSp>
        <p:nvCxnSpPr>
          <p:cNvPr id="15" name="직선 화살표 연결선 14"/>
          <p:cNvCxnSpPr>
            <a:endCxn id="9" idx="3"/>
          </p:cNvCxnSpPr>
          <p:nvPr/>
        </p:nvCxnSpPr>
        <p:spPr>
          <a:xfrm flipH="1">
            <a:off x="2202980" y="3515816"/>
            <a:ext cx="208781" cy="2119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1" idx="0"/>
          </p:cNvCxnSpPr>
          <p:nvPr/>
        </p:nvCxnSpPr>
        <p:spPr>
          <a:xfrm flipV="1">
            <a:off x="1763544" y="4267200"/>
            <a:ext cx="295918" cy="67396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44" idx="0"/>
          </p:cNvCxnSpPr>
          <p:nvPr/>
        </p:nvCxnSpPr>
        <p:spPr>
          <a:xfrm flipH="1" flipV="1">
            <a:off x="2699792" y="4638675"/>
            <a:ext cx="136124" cy="31639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37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9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5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기타 프로젝트 </a:t>
            </a:r>
            <a:r>
              <a:rPr lang="en-US" altLang="ko-KR" sz="2400" dirty="0" smtClean="0"/>
              <a:t>(Unpolished Die[wafer] Crack)</a:t>
            </a:r>
            <a:endParaRPr lang="ko-KR" altLang="en-US" sz="24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764704"/>
            <a:ext cx="849694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3871" y="789588"/>
            <a:ext cx="848660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Wafer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를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Sawing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한 후 연마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(Polishing)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하지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않으면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Wafer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표면에는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Cutting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흔적이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Hair Line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의 형태로 남아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Imaging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됨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이로 인해 불량을 검출하기 위한 영상의 외란 요소가 되어 검사에 악영향을 끼침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lphaUcPeriod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Used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minimum filter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48F102AD-8748-4BC7-9BA3-035666882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5000" contras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512" y="1837200"/>
            <a:ext cx="2862662" cy="193860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603BAEE6-B4F8-43B7-9148-ED1334928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1879011"/>
            <a:ext cx="2853136" cy="191002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F4AE13A0-34FA-4122-BC7D-D59D4AB34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75000" contras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6176" y="1837200"/>
            <a:ext cx="2853136" cy="191955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79101" y="1590979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 Ch. 14.  11 to 5&gt;</a:t>
            </a:r>
            <a:endParaRPr lang="ko-KR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61931" y="1590979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 Ch. 15. 9 to 3 &gt;</a:t>
            </a:r>
            <a:endParaRPr lang="ko-KR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86267" y="1590979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 Ch. 16. 1 to 7 &gt;</a:t>
            </a:r>
            <a:endParaRPr lang="ko-KR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82464" y="3967243"/>
            <a:ext cx="129875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Minimum filter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꺾인 연결선 42"/>
          <p:cNvCxnSpPr>
            <a:stCxn id="29" idx="2"/>
            <a:endCxn id="42" idx="0"/>
          </p:cNvCxnSpPr>
          <p:nvPr/>
        </p:nvCxnSpPr>
        <p:spPr bwMode="auto">
          <a:xfrm rot="16200000" flipH="1">
            <a:off x="2275624" y="3111026"/>
            <a:ext cx="191435" cy="1520997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꺾인 연결선 43"/>
          <p:cNvCxnSpPr>
            <a:stCxn id="35" idx="2"/>
            <a:endCxn id="42" idx="0"/>
          </p:cNvCxnSpPr>
          <p:nvPr/>
        </p:nvCxnSpPr>
        <p:spPr bwMode="auto">
          <a:xfrm rot="5400000">
            <a:off x="3756023" y="3164857"/>
            <a:ext cx="178203" cy="1426568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5335600" y="4399291"/>
            <a:ext cx="129875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Minimum filter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꺾인 연결선 45"/>
          <p:cNvCxnSpPr>
            <a:stCxn id="42" idx="2"/>
            <a:endCxn id="45" idx="0"/>
          </p:cNvCxnSpPr>
          <p:nvPr/>
        </p:nvCxnSpPr>
        <p:spPr bwMode="auto">
          <a:xfrm rot="16200000" flipH="1">
            <a:off x="4496273" y="2910587"/>
            <a:ext cx="124271" cy="2853136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꺾인 연결선 46"/>
          <p:cNvCxnSpPr>
            <a:stCxn id="36" idx="2"/>
            <a:endCxn id="45" idx="0"/>
          </p:cNvCxnSpPr>
          <p:nvPr/>
        </p:nvCxnSpPr>
        <p:spPr bwMode="auto">
          <a:xfrm rot="5400000">
            <a:off x="6462593" y="3279139"/>
            <a:ext cx="642535" cy="1597768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8" name="그림 47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FCAAEA74-E4F8-4B6E-9A61-FE24D0C59B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0" contras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6788" y="4759331"/>
            <a:ext cx="2862662" cy="189574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F52A4112-C4BA-4F76-A83B-1A22C2C8E0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715" y="4759331"/>
            <a:ext cx="2872189" cy="1910029"/>
          </a:xfrm>
          <a:prstGeom prst="rect">
            <a:avLst/>
          </a:prstGeom>
        </p:spPr>
      </p:pic>
      <p:cxnSp>
        <p:nvCxnSpPr>
          <p:cNvPr id="50" name="꺾인 연결선 49"/>
          <p:cNvCxnSpPr>
            <a:stCxn id="45" idx="2"/>
            <a:endCxn id="48" idx="0"/>
          </p:cNvCxnSpPr>
          <p:nvPr/>
        </p:nvCxnSpPr>
        <p:spPr bwMode="auto">
          <a:xfrm rot="5400000">
            <a:off x="5935417" y="4709771"/>
            <a:ext cx="52263" cy="46857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직선 화살표 연결선 50"/>
          <p:cNvCxnSpPr>
            <a:stCxn id="48" idx="1"/>
            <a:endCxn id="49" idx="3"/>
          </p:cNvCxnSpPr>
          <p:nvPr/>
        </p:nvCxnSpPr>
        <p:spPr bwMode="auto">
          <a:xfrm flipH="1">
            <a:off x="3707904" y="5707201"/>
            <a:ext cx="798884" cy="7145"/>
          </a:xfrm>
          <a:prstGeom prst="straightConnector1">
            <a:avLst/>
          </a:prstGeom>
          <a:noFill/>
          <a:ln w="25400" cap="flat" cmpd="sng" algn="ctr">
            <a:solidFill>
              <a:srgbClr val="FF3399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130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5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기타 프로젝트</a:t>
            </a:r>
            <a:endParaRPr lang="ko-KR" altLang="en-US" sz="24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764704"/>
            <a:ext cx="849694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3871" y="789588"/>
            <a:ext cx="8486601" cy="314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lphaUcPeriod" startAt="2"/>
            </a:pP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Used maximum filter and </a:t>
            </a:r>
            <a:r>
              <a:rPr lang="en-US" altLang="ko-KR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image selector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48F102AD-8748-4BC7-9BA3-035666882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5000" contras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512" y="1370965"/>
            <a:ext cx="2862662" cy="193860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603BAEE6-B4F8-43B7-9148-ED1334928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1412776"/>
            <a:ext cx="2853136" cy="19100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F4AE13A0-34FA-4122-BC7D-D59D4AB34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75000" contras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6176" y="1370965"/>
            <a:ext cx="2853136" cy="191955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79101" y="1124744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 Ch. 14.  11 to 5&gt;</a:t>
            </a:r>
            <a:endParaRPr lang="ko-KR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931" y="1124744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 Ch. 15. 9 to 3 &gt;</a:t>
            </a:r>
            <a:endParaRPr lang="ko-KR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86267" y="1124744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 Ch. 16. 1 to 7 &gt;</a:t>
            </a:r>
            <a:endParaRPr lang="ko-KR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19176" y="4365104"/>
            <a:ext cx="118333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Maximum filter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순서도: 판단 30"/>
          <p:cNvSpPr/>
          <p:nvPr/>
        </p:nvSpPr>
        <p:spPr bwMode="auto">
          <a:xfrm>
            <a:off x="818890" y="3501008"/>
            <a:ext cx="1582710" cy="570548"/>
          </a:xfrm>
          <a:prstGeom prst="flowChartDecision">
            <a:avLst/>
          </a:prstGeom>
          <a:noFill/>
          <a:ln w="25400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Have the polishing line?</a:t>
            </a:r>
            <a:endParaRPr kumimoji="1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직선 연결선 31"/>
          <p:cNvCxnSpPr>
            <a:stCxn id="22" idx="2"/>
            <a:endCxn id="31" idx="0"/>
          </p:cNvCxnSpPr>
          <p:nvPr/>
        </p:nvCxnSpPr>
        <p:spPr bwMode="auto">
          <a:xfrm flipH="1">
            <a:off x="1610245" y="3309573"/>
            <a:ext cx="598" cy="191435"/>
          </a:xfrm>
          <a:prstGeom prst="line">
            <a:avLst/>
          </a:prstGeom>
          <a:noFill/>
          <a:ln w="25400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순서도: 판단 32"/>
          <p:cNvSpPr/>
          <p:nvPr/>
        </p:nvSpPr>
        <p:spPr bwMode="auto">
          <a:xfrm>
            <a:off x="3676824" y="3501008"/>
            <a:ext cx="1582710" cy="570548"/>
          </a:xfrm>
          <a:prstGeom prst="flowChartDecision">
            <a:avLst/>
          </a:prstGeom>
          <a:noFill/>
          <a:ln w="25400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Have the polishing line?</a:t>
            </a:r>
            <a:endParaRPr kumimoji="1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직선 연결선 33"/>
          <p:cNvCxnSpPr>
            <a:endCxn id="33" idx="0"/>
          </p:cNvCxnSpPr>
          <p:nvPr/>
        </p:nvCxnSpPr>
        <p:spPr bwMode="auto">
          <a:xfrm flipH="1">
            <a:off x="4468179" y="3309573"/>
            <a:ext cx="598" cy="191435"/>
          </a:xfrm>
          <a:prstGeom prst="line">
            <a:avLst/>
          </a:prstGeom>
          <a:noFill/>
          <a:ln w="25400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순서도: 판단 36"/>
          <p:cNvSpPr/>
          <p:nvPr/>
        </p:nvSpPr>
        <p:spPr bwMode="auto">
          <a:xfrm>
            <a:off x="6791389" y="3460836"/>
            <a:ext cx="1582710" cy="570548"/>
          </a:xfrm>
          <a:prstGeom prst="flowChartDecision">
            <a:avLst/>
          </a:prstGeom>
          <a:noFill/>
          <a:ln w="25400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Have the polishing line?</a:t>
            </a:r>
            <a:endParaRPr kumimoji="1" lang="ko-KR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직선 연결선 37"/>
          <p:cNvCxnSpPr>
            <a:endCxn id="37" idx="0"/>
          </p:cNvCxnSpPr>
          <p:nvPr/>
        </p:nvCxnSpPr>
        <p:spPr bwMode="auto">
          <a:xfrm flipH="1">
            <a:off x="7582744" y="3269401"/>
            <a:ext cx="598" cy="191435"/>
          </a:xfrm>
          <a:prstGeom prst="line">
            <a:avLst/>
          </a:prstGeom>
          <a:noFill/>
          <a:ln w="25400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직선 연결선 51"/>
          <p:cNvCxnSpPr>
            <a:stCxn id="31" idx="2"/>
            <a:endCxn id="30" idx="0"/>
          </p:cNvCxnSpPr>
          <p:nvPr/>
        </p:nvCxnSpPr>
        <p:spPr bwMode="auto">
          <a:xfrm>
            <a:off x="1610245" y="4071556"/>
            <a:ext cx="599" cy="293548"/>
          </a:xfrm>
          <a:prstGeom prst="line">
            <a:avLst/>
          </a:prstGeom>
          <a:noFill/>
          <a:ln w="25400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1245846" y="4042008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ko-KR" altLang="en-US" sz="900" b="1" dirty="0">
              <a:solidFill>
                <a:srgbClr val="FF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499992" y="4005064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ko-KR" altLang="en-US" sz="900" b="1" dirty="0">
              <a:solidFill>
                <a:srgbClr val="FF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695846" y="4031384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ko-KR" altLang="en-US" sz="900" b="1" dirty="0">
              <a:solidFill>
                <a:srgbClr val="FF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11760" y="3558208"/>
            <a:ext cx="3834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310938" y="3558208"/>
            <a:ext cx="3834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407951" y="3534490"/>
            <a:ext cx="3834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ko-KR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직선 연결선 58"/>
          <p:cNvCxnSpPr>
            <a:stCxn id="37" idx="1"/>
          </p:cNvCxnSpPr>
          <p:nvPr/>
        </p:nvCxnSpPr>
        <p:spPr bwMode="auto">
          <a:xfrm flipH="1">
            <a:off x="6156176" y="3746110"/>
            <a:ext cx="635213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순서도: 가산 접합 59"/>
          <p:cNvSpPr/>
          <p:nvPr/>
        </p:nvSpPr>
        <p:spPr bwMode="auto">
          <a:xfrm>
            <a:off x="5868176" y="3602110"/>
            <a:ext cx="288000" cy="288000"/>
          </a:xfrm>
          <a:prstGeom prst="flowChartSummingJunction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61" name="직선 연결선 60"/>
          <p:cNvCxnSpPr>
            <a:stCxn id="33" idx="1"/>
            <a:endCxn id="62" idx="6"/>
          </p:cNvCxnSpPr>
          <p:nvPr/>
        </p:nvCxnSpPr>
        <p:spPr bwMode="auto">
          <a:xfrm flipH="1">
            <a:off x="3203816" y="3786282"/>
            <a:ext cx="473008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순서도: 가산 접합 61"/>
          <p:cNvSpPr/>
          <p:nvPr/>
        </p:nvSpPr>
        <p:spPr bwMode="auto">
          <a:xfrm>
            <a:off x="2915816" y="3642282"/>
            <a:ext cx="288000" cy="288000"/>
          </a:xfrm>
          <a:prstGeom prst="flowChartSummingJunction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63" name="직선 연결선 62"/>
          <p:cNvCxnSpPr>
            <a:stCxn id="62" idx="2"/>
            <a:endCxn id="31" idx="3"/>
          </p:cNvCxnSpPr>
          <p:nvPr/>
        </p:nvCxnSpPr>
        <p:spPr bwMode="auto">
          <a:xfrm flipH="1">
            <a:off x="2401600" y="3786282"/>
            <a:ext cx="514216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꺾인 연결선 63"/>
          <p:cNvCxnSpPr>
            <a:stCxn id="33" idx="2"/>
            <a:endCxn id="30" idx="0"/>
          </p:cNvCxnSpPr>
          <p:nvPr/>
        </p:nvCxnSpPr>
        <p:spPr bwMode="auto">
          <a:xfrm rot="5400000">
            <a:off x="2892738" y="2789663"/>
            <a:ext cx="293548" cy="2857335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꺾인 연결선 64"/>
          <p:cNvCxnSpPr>
            <a:stCxn id="37" idx="2"/>
            <a:endCxn id="30" idx="0"/>
          </p:cNvCxnSpPr>
          <p:nvPr/>
        </p:nvCxnSpPr>
        <p:spPr bwMode="auto">
          <a:xfrm rot="5400000">
            <a:off x="4429934" y="1212294"/>
            <a:ext cx="333720" cy="5971900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07" y="4725144"/>
            <a:ext cx="2757873" cy="1824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5856" y="4747310"/>
            <a:ext cx="2808360" cy="1772077"/>
          </a:xfrm>
          <a:prstGeom prst="rect">
            <a:avLst/>
          </a:prstGeom>
        </p:spPr>
      </p:pic>
      <p:cxnSp>
        <p:nvCxnSpPr>
          <p:cNvPr id="68" name="직선 연결선 67"/>
          <p:cNvCxnSpPr>
            <a:stCxn id="30" idx="2"/>
            <a:endCxn id="66" idx="0"/>
          </p:cNvCxnSpPr>
          <p:nvPr/>
        </p:nvCxnSpPr>
        <p:spPr bwMode="auto">
          <a:xfrm>
            <a:off x="1610844" y="4642103"/>
            <a:ext cx="0" cy="83041"/>
          </a:xfrm>
          <a:prstGeom prst="line">
            <a:avLst/>
          </a:prstGeom>
          <a:noFill/>
          <a:ln w="25400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직선 화살표 연결선 68"/>
          <p:cNvCxnSpPr>
            <a:stCxn id="66" idx="3"/>
            <a:endCxn id="67" idx="1"/>
          </p:cNvCxnSpPr>
          <p:nvPr/>
        </p:nvCxnSpPr>
        <p:spPr bwMode="auto">
          <a:xfrm flipV="1">
            <a:off x="2989780" y="5633349"/>
            <a:ext cx="286076" cy="3941"/>
          </a:xfrm>
          <a:prstGeom prst="straightConnector1">
            <a:avLst/>
          </a:prstGeom>
          <a:noFill/>
          <a:ln w="25400" cap="flat" cmpd="sng" algn="ctr">
            <a:solidFill>
              <a:srgbClr val="FF3399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70" name="그림 69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F52A4112-C4BA-4F76-A83B-1A22C2C8E0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6315" y="4683623"/>
            <a:ext cx="2872189" cy="1910029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435026" y="4868812"/>
            <a:ext cx="1537600" cy="253916"/>
          </a:xfrm>
          <a:prstGeom prst="rect">
            <a:avLst/>
          </a:prstGeom>
          <a:noFill/>
          <a:ln>
            <a:solidFill>
              <a:srgbClr val="0C03BD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Existing result image</a:t>
            </a:r>
            <a:endParaRPr lang="ko-KR" alt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4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5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기타 프로젝트</a:t>
            </a:r>
            <a:endParaRPr lang="ko-KR" altLang="en-US" sz="24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764704"/>
            <a:ext cx="849694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3871" y="789588"/>
            <a:ext cx="8486601" cy="31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lphaUcPeriod" startAt="3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아래와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같은 경우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Die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내부의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Polishing Line 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여부를 쉽게 확인 가능함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535355"/>
              </p:ext>
            </p:extLst>
          </p:nvPr>
        </p:nvGraphicFramePr>
        <p:xfrm>
          <a:off x="333871" y="1140080"/>
          <a:ext cx="6938000" cy="293699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05344"/>
                <a:gridCol w="1872208"/>
                <a:gridCol w="2160240"/>
                <a:gridCol w="2000208"/>
              </a:tblGrid>
              <a:tr h="40879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Ch. 14.  11 to 5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Ch. 15. 9 to 3 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Ch. 16. 1 to 7 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264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 08</a:t>
                      </a:r>
                      <a:endParaRPr lang="ko-KR" alt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264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 09</a:t>
                      </a:r>
                      <a:endParaRPr lang="ko-KR" alt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B51248DD-82BE-49B8-9417-6092E94C1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5000" contras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1640" y="1618690"/>
            <a:ext cx="1696904" cy="111628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76EA101E-F0A6-4C7B-BDC9-79791DB2F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5856" y="1632980"/>
            <a:ext cx="1707993" cy="110199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BC03CEA1-BE0E-4D98-9876-425A8D6D7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679" y="1632980"/>
            <a:ext cx="1699762" cy="111319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7E2F172A-633D-4CF0-BAEB-696BE9659C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5924" y="2852936"/>
            <a:ext cx="1708335" cy="11048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FAC6A9BC-5D85-4C7C-B630-FE6F4A1333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3157" y="2852936"/>
            <a:ext cx="1702278" cy="11077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A4CAB803-D208-4E8D-B7D7-D0576C3CC3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75000" contras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8537" y="2879837"/>
            <a:ext cx="1696904" cy="109604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33871" y="4149080"/>
            <a:ext cx="8486601" cy="31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lphaUcPeriod" startAt="4"/>
            </a:pP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아래의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 05, P 10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의 경우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Polishing Line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의 일부만이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Imaging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되어 이를 </a:t>
            </a:r>
            <a:r>
              <a:rPr lang="ko-KR" alt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필터링하기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위한 별도의 알고리즘을 개발할 필요가 있음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그룹 31"/>
          <p:cNvGrpSpPr>
            <a:grpSpLocks noChangeAspect="1"/>
          </p:cNvGrpSpPr>
          <p:nvPr/>
        </p:nvGrpSpPr>
        <p:grpSpPr>
          <a:xfrm>
            <a:off x="1574096" y="4523652"/>
            <a:ext cx="2645332" cy="1746220"/>
            <a:chOff x="0" y="0"/>
            <a:chExt cx="1664830" cy="1098977"/>
          </a:xfrm>
        </p:grpSpPr>
        <p:pic>
          <p:nvPicPr>
            <p:cNvPr id="33" name="그림 32">
              <a:extLst>
                <a:ext uri="{FF2B5EF4-FFF2-40B4-BE49-F238E27FC236}">
                  <a16:creationId xmlns:lc="http://schemas.openxmlformats.org/drawingml/2006/lockedCanvas" xmlns="" xmlns:a16="http://schemas.microsoft.com/office/drawing/2014/main" xmlns:xdr="http://schemas.openxmlformats.org/drawingml/2006/spreadsheetDrawing" id="{8DC1767F-D289-4018-A36E-C5256770A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50000" contrast="-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664830" cy="1098977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235324" y="33617"/>
              <a:ext cx="1170214" cy="2737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</p:grpSp>
      <p:grpSp>
        <p:nvGrpSpPr>
          <p:cNvPr id="37" name="그룹 36"/>
          <p:cNvGrpSpPr>
            <a:grpSpLocks noChangeAspect="1"/>
          </p:cNvGrpSpPr>
          <p:nvPr/>
        </p:nvGrpSpPr>
        <p:grpSpPr>
          <a:xfrm>
            <a:off x="4354285" y="4523652"/>
            <a:ext cx="2658545" cy="1746220"/>
            <a:chOff x="0" y="0"/>
            <a:chExt cx="1580828" cy="1038340"/>
          </a:xfrm>
        </p:grpSpPr>
        <p:pic>
          <p:nvPicPr>
            <p:cNvPr id="38" name="그림 37">
              <a:extLst>
                <a:ext uri="{FF2B5EF4-FFF2-40B4-BE49-F238E27FC236}">
                  <a16:creationId xmlns:lc="http://schemas.openxmlformats.org/drawingml/2006/lockedCanvas" xmlns="" xmlns:a16="http://schemas.microsoft.com/office/drawing/2014/main" xmlns:xdr="http://schemas.openxmlformats.org/drawingml/2006/spreadsheetDrawing" id="{0F23892F-2C3D-46E8-A4E3-02BA768E0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50000" contrast="-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580828" cy="1038340"/>
            </a:xfrm>
            <a:prstGeom prst="rect">
              <a:avLst/>
            </a:prstGeom>
          </p:spPr>
        </p:pic>
        <p:sp>
          <p:nvSpPr>
            <p:cNvPr id="52" name="직사각형 51"/>
            <p:cNvSpPr/>
            <p:nvPr/>
          </p:nvSpPr>
          <p:spPr>
            <a:xfrm>
              <a:off x="1363114" y="467446"/>
              <a:ext cx="217714" cy="5170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8004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1. </a:t>
            </a:r>
            <a:r>
              <a:rPr lang="ko-KR" altLang="en-US" sz="2400" dirty="0" smtClean="0"/>
              <a:t>대면적 </a:t>
            </a:r>
            <a:r>
              <a:rPr lang="en-US" altLang="ko-KR" sz="2400" dirty="0" smtClean="0"/>
              <a:t>Package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Stitching</a:t>
            </a:r>
            <a:r>
              <a:rPr lang="ko-KR" altLang="en-US" sz="2400" dirty="0" smtClean="0"/>
              <a:t>이란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lphaUcPeriod"/>
            </a:pPr>
            <a:r>
              <a:rPr lang="ko-KR" altLang="en-US" sz="1200" dirty="0" smtClean="0"/>
              <a:t>반도체 외관 검사 장비에서 광학계의 </a:t>
            </a:r>
            <a:r>
              <a:rPr lang="en-US" altLang="ko-KR" sz="1200" dirty="0" smtClean="0"/>
              <a:t>FOV</a:t>
            </a:r>
            <a:r>
              <a:rPr lang="ko-KR" altLang="en-US" sz="1200" dirty="0" smtClean="0"/>
              <a:t>보다 더 큰 </a:t>
            </a:r>
            <a:r>
              <a:rPr lang="en-US" altLang="ko-KR" sz="1200" dirty="0" smtClean="0"/>
              <a:t>Package</a:t>
            </a:r>
            <a:r>
              <a:rPr lang="ko-KR" altLang="en-US" sz="1200" dirty="0" smtClean="0"/>
              <a:t>를 검사하기 위해 파노라마 </a:t>
            </a:r>
            <a:r>
              <a:rPr lang="en-US" altLang="ko-KR" sz="1200" dirty="0" smtClean="0"/>
              <a:t>Image </a:t>
            </a:r>
            <a:r>
              <a:rPr lang="ko-KR" altLang="en-US" sz="1200" dirty="0" smtClean="0"/>
              <a:t>생성과 유사한 원리로 하나의 </a:t>
            </a:r>
            <a:r>
              <a:rPr lang="en-US" altLang="ko-KR" sz="1200" dirty="0" smtClean="0"/>
              <a:t>Unit</a:t>
            </a:r>
            <a:r>
              <a:rPr lang="ko-KR" altLang="en-US" sz="1200" dirty="0" smtClean="0"/>
              <a:t>을 여러 장의 영상으로 획득한 후 하나의 영상으로 재구성하는 알고리즘   </a:t>
            </a:r>
            <a:endParaRPr lang="en-US" altLang="ko-KR" sz="1200" dirty="0" smtClean="0"/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  <a:tabLst>
                <a:tab pos="714375" algn="l"/>
              </a:tabLst>
            </a:pPr>
            <a:r>
              <a:rPr lang="ko-KR" altLang="en-US" sz="1200" dirty="0" smtClean="0"/>
              <a:t>아래의 그림에서처럼 </a:t>
            </a:r>
            <a:r>
              <a:rPr lang="ko-KR" altLang="en-US" sz="1200" dirty="0" err="1" smtClean="0"/>
              <a:t>등간격으로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Vision Module</a:t>
            </a:r>
            <a:r>
              <a:rPr lang="ko-KR" altLang="en-US" sz="1200" dirty="0" smtClean="0"/>
              <a:t>을 이동하며 영상을 획득</a:t>
            </a:r>
            <a:endParaRPr lang="en-US" altLang="ko-KR" sz="1200" dirty="0" smtClean="0"/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  <a:tabLst>
                <a:tab pos="714375" algn="l"/>
              </a:tabLst>
            </a:pPr>
            <a:r>
              <a:rPr lang="ko-KR" altLang="en-US" sz="1200" dirty="0" smtClean="0"/>
              <a:t>영상 내의 각 중첩 영역에서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개 씩 </a:t>
            </a:r>
            <a:r>
              <a:rPr lang="en-US" altLang="ko-KR" sz="1200" dirty="0" smtClean="0"/>
              <a:t>ROI(Region Of Interest)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설정</a:t>
            </a:r>
            <a:endParaRPr lang="en-US" altLang="ko-KR" sz="1200" dirty="0"/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  <a:tabLst>
                <a:tab pos="714375" algn="l"/>
              </a:tabLst>
            </a:pPr>
            <a:r>
              <a:rPr lang="ko-KR" altLang="en-US" sz="1200" dirty="0" smtClean="0"/>
              <a:t>대응되는 </a:t>
            </a:r>
            <a:r>
              <a:rPr lang="en-US" altLang="ko-KR" sz="1200" dirty="0" smtClean="0"/>
              <a:t>ROI</a:t>
            </a:r>
            <a:r>
              <a:rPr lang="ko-KR" altLang="en-US" sz="1200" dirty="0" smtClean="0"/>
              <a:t>내의 영상을 </a:t>
            </a:r>
            <a:r>
              <a:rPr lang="en-US" altLang="ko-KR" sz="1200" dirty="0" smtClean="0"/>
              <a:t>Pattern Matching</a:t>
            </a:r>
            <a:r>
              <a:rPr lang="ko-KR" altLang="en-US" sz="1200" dirty="0" smtClean="0"/>
              <a:t>으로 동일 </a:t>
            </a:r>
            <a:r>
              <a:rPr lang="en-US" altLang="ko-KR" sz="1200" dirty="0" smtClean="0"/>
              <a:t>Point</a:t>
            </a:r>
            <a:r>
              <a:rPr lang="ko-KR" altLang="en-US" sz="1200" dirty="0" smtClean="0"/>
              <a:t>인 지점을 계산</a:t>
            </a:r>
            <a:endParaRPr lang="en-US" altLang="ko-KR" sz="1200" dirty="0" smtClean="0"/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  <a:tabLst>
                <a:tab pos="714375" algn="l"/>
              </a:tabLst>
            </a:pPr>
            <a:r>
              <a:rPr lang="en-US" altLang="ko-KR" sz="1200" dirty="0" smtClean="0"/>
              <a:t>Point </a:t>
            </a:r>
            <a:r>
              <a:rPr lang="ko-KR" altLang="en-US" sz="1200" dirty="0" smtClean="0"/>
              <a:t>정보로 부터 각 영상을 결합하기 위한 거리와 각도를 계산하여 영상의 회전 및 이동</a:t>
            </a:r>
            <a:endParaRPr lang="en-US" altLang="ko-KR" sz="1200" dirty="0"/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  <a:tabLst>
                <a:tab pos="714375" algn="l"/>
              </a:tabLst>
            </a:pPr>
            <a:r>
              <a:rPr lang="ko-KR" altLang="en-US" sz="1200" dirty="0" smtClean="0"/>
              <a:t>온전한 형태의 영상 생성</a:t>
            </a:r>
            <a:endParaRPr lang="en-US" altLang="ko-KR" sz="1200" dirty="0" smtClean="0"/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764704"/>
            <a:ext cx="849694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22" y="3251795"/>
            <a:ext cx="2810528" cy="2841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32632"/>
            <a:ext cx="2861537" cy="2843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85" y="3533858"/>
            <a:ext cx="2765211" cy="2094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2843808" y="4475931"/>
            <a:ext cx="43204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6032393" y="4420517"/>
            <a:ext cx="43204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259632" y="4043883"/>
            <a:ext cx="792088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195736" y="4350446"/>
            <a:ext cx="0" cy="72008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1248658" y="5196011"/>
            <a:ext cx="584448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6578" y="385921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87987" y="385921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87987" y="50113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③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6578" y="50113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④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401244" y="3664680"/>
            <a:ext cx="360040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4392279" y="4025953"/>
            <a:ext cx="360040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427701" y="5241361"/>
            <a:ext cx="360040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409766" y="5707799"/>
            <a:ext cx="360040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5796136" y="4350447"/>
            <a:ext cx="0" cy="57412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5148064" y="4188868"/>
            <a:ext cx="0" cy="57412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4067944" y="4440896"/>
            <a:ext cx="0" cy="57412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3419872" y="4288214"/>
            <a:ext cx="0" cy="57412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69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1. </a:t>
            </a:r>
            <a:r>
              <a:rPr lang="ko-KR" altLang="en-US" sz="2400" dirty="0" smtClean="0"/>
              <a:t>대면적 </a:t>
            </a:r>
            <a:r>
              <a:rPr lang="en-US" altLang="ko-KR" sz="2400" dirty="0" smtClean="0"/>
              <a:t>Package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Stitching</a:t>
            </a:r>
            <a:r>
              <a:rPr lang="ko-KR" altLang="en-US" sz="2400" dirty="0" smtClean="0"/>
              <a:t>이란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82089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lphaUcPeriod" startAt="2"/>
            </a:pPr>
            <a:r>
              <a:rPr lang="ko-KR" altLang="en-US" sz="1200" dirty="0" smtClean="0"/>
              <a:t>알고리즘의 제약 조건</a:t>
            </a:r>
            <a:endParaRPr lang="en-US" altLang="ko-KR" sz="1200" dirty="0" smtClean="0"/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속도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한 면의 </a:t>
            </a:r>
            <a:r>
              <a:rPr lang="en-US" altLang="ko-KR" sz="1200" dirty="0" smtClean="0"/>
              <a:t>Stitching </a:t>
            </a:r>
            <a:r>
              <a:rPr lang="ko-KR" altLang="en-US" sz="1200" dirty="0" smtClean="0"/>
              <a:t>연산에 </a:t>
            </a:r>
            <a:r>
              <a:rPr lang="en-US" altLang="ko-KR" sz="1200" dirty="0" smtClean="0"/>
              <a:t>0.5</a:t>
            </a:r>
            <a:r>
              <a:rPr lang="ko-KR" altLang="en-US" sz="1200" dirty="0" smtClean="0"/>
              <a:t>초 이내 처리 완료 필요</a:t>
            </a:r>
            <a:r>
              <a:rPr lang="en-US" altLang="ko-KR" sz="1200" dirty="0" smtClean="0"/>
              <a:t>.</a:t>
            </a:r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조명의 균일도가 낮을 경우가 있으므로 </a:t>
            </a:r>
            <a:r>
              <a:rPr lang="en-US" altLang="ko-KR" sz="1200" dirty="0" smtClean="0"/>
              <a:t>Interpolation </a:t>
            </a:r>
            <a:r>
              <a:rPr lang="ko-KR" altLang="en-US" sz="1200" dirty="0" smtClean="0"/>
              <a:t>과정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필수</a:t>
            </a:r>
            <a:endParaRPr lang="en-US" altLang="ko-KR" sz="1200" dirty="0" smtClean="0"/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err="1" smtClean="0"/>
              <a:t>특징점이</a:t>
            </a:r>
            <a:r>
              <a:rPr lang="ko-KR" altLang="en-US" sz="1200" dirty="0" smtClean="0"/>
              <a:t> 명확해야 함</a:t>
            </a:r>
            <a:r>
              <a:rPr lang="en-US" altLang="ko-KR" sz="1200" dirty="0" smtClean="0"/>
              <a:t> </a:t>
            </a:r>
          </a:p>
          <a:p>
            <a:pPr marL="809625" lvl="2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 smtClean="0"/>
              <a:t>Template Matching </a:t>
            </a:r>
            <a:r>
              <a:rPr lang="ko-KR" altLang="en-US" sz="1200" dirty="0" smtClean="0"/>
              <a:t>알고리즘을 사용하는 관계로 아래의 예시처럼 영상의 특징이 명확해야 함</a:t>
            </a:r>
            <a:r>
              <a:rPr lang="en-US" altLang="ko-KR" sz="1200" dirty="0" smtClean="0"/>
              <a:t>.</a:t>
            </a:r>
          </a:p>
          <a:p>
            <a:pPr marL="809625" lvl="2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smtClean="0"/>
              <a:t>작은 </a:t>
            </a:r>
            <a:r>
              <a:rPr lang="en-US" altLang="ko-KR" sz="1200" dirty="0" smtClean="0"/>
              <a:t>Pattern</a:t>
            </a:r>
            <a:r>
              <a:rPr lang="ko-KR" altLang="en-US" sz="1200" dirty="0" smtClean="0"/>
              <a:t>이 반복되는 형태이거나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특징이 없는 경우 대응점 연산에 실패하거나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성공하더라도 정확하지 않은 지점을 대응점으로 연산하여 </a:t>
            </a:r>
            <a:r>
              <a:rPr lang="en-US" altLang="ko-KR" sz="1200" dirty="0" smtClean="0"/>
              <a:t>Stitching</a:t>
            </a:r>
            <a:r>
              <a:rPr lang="ko-KR" altLang="en-US" sz="1200" dirty="0" smtClean="0"/>
              <a:t>에 실패함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764704"/>
            <a:ext cx="849694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068960"/>
            <a:ext cx="376237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29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2</a:t>
            </a:r>
            <a:r>
              <a:rPr lang="en-US" altLang="ko-KR" sz="2400" dirty="0" smtClean="0"/>
              <a:t>. Stitching</a:t>
            </a:r>
            <a:r>
              <a:rPr lang="ko-KR" altLang="en-US" sz="2400" dirty="0" smtClean="0"/>
              <a:t> 실패 예시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lphaUcPeriod"/>
            </a:pPr>
            <a:r>
              <a:rPr lang="ko-KR" altLang="en-US" sz="1200" dirty="0" smtClean="0"/>
              <a:t>반도체 하단부의 경우 기판에 </a:t>
            </a:r>
            <a:r>
              <a:rPr lang="ko-KR" altLang="en-US" sz="1200" dirty="0" err="1" smtClean="0"/>
              <a:t>실장되어</a:t>
            </a:r>
            <a:r>
              <a:rPr lang="ko-KR" altLang="en-US" sz="1200" dirty="0" smtClean="0"/>
              <a:t> 전기 신호를 주고 받기 위한 도체인 </a:t>
            </a:r>
            <a:r>
              <a:rPr lang="en-US" altLang="ko-KR" sz="1200" dirty="0" smtClean="0"/>
              <a:t>Land</a:t>
            </a:r>
            <a:r>
              <a:rPr lang="ko-KR" altLang="en-US" sz="1200" dirty="0" smtClean="0"/>
              <a:t>나 </a:t>
            </a:r>
            <a:r>
              <a:rPr lang="en-US" altLang="ko-KR" sz="1200" dirty="0" smtClean="0"/>
              <a:t>Ball</a:t>
            </a:r>
            <a:r>
              <a:rPr lang="ko-KR" altLang="en-US" sz="1200" dirty="0" smtClean="0"/>
              <a:t>이 일정한 </a:t>
            </a:r>
            <a:r>
              <a:rPr lang="en-US" altLang="ko-KR" sz="1200" dirty="0" smtClean="0"/>
              <a:t>Pattern</a:t>
            </a:r>
            <a:r>
              <a:rPr lang="ko-KR" altLang="en-US" sz="1200" dirty="0" smtClean="0"/>
              <a:t>을 가지고 있어 </a:t>
            </a:r>
            <a:r>
              <a:rPr lang="en-US" altLang="ko-KR" sz="1200" dirty="0" smtClean="0"/>
              <a:t>Template Matching</a:t>
            </a:r>
            <a:r>
              <a:rPr lang="ko-KR" altLang="en-US" sz="1200" dirty="0" smtClean="0"/>
              <a:t>을 하기 위한 특징 점이 충분히 구성되어 있음</a:t>
            </a:r>
            <a:r>
              <a:rPr lang="en-US" altLang="ko-KR" sz="1200" dirty="0" smtClean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lphaUcPeriod"/>
            </a:pPr>
            <a:r>
              <a:rPr lang="ko-KR" altLang="en-US" sz="1200" dirty="0" smtClean="0"/>
              <a:t>상단부의 경우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일부 </a:t>
            </a:r>
            <a:r>
              <a:rPr lang="en-US" altLang="ko-KR" sz="1200" dirty="0" smtClean="0"/>
              <a:t>CPU </a:t>
            </a:r>
            <a:r>
              <a:rPr lang="ko-KR" altLang="en-US" sz="1200" dirty="0" smtClean="0"/>
              <a:t>모델의 경우 내부의 </a:t>
            </a:r>
            <a:r>
              <a:rPr lang="en-US" altLang="ko-KR" sz="1200" dirty="0" smtClean="0"/>
              <a:t>Wafer </a:t>
            </a:r>
            <a:r>
              <a:rPr lang="ko-KR" altLang="en-US" sz="1200" dirty="0" smtClean="0"/>
              <a:t>보호와 방열을 위해 금속 재질의 </a:t>
            </a:r>
            <a:r>
              <a:rPr lang="en-US" altLang="ko-KR" sz="1200" dirty="0" smtClean="0"/>
              <a:t>Heat Sync(Lid)</a:t>
            </a:r>
            <a:r>
              <a:rPr lang="ko-KR" altLang="en-US" sz="1200" dirty="0" smtClean="0"/>
              <a:t>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장착하는 경우가 있음</a:t>
            </a:r>
            <a:endParaRPr lang="en-US" altLang="ko-KR" sz="1200" dirty="0" smtClean="0"/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이 경우 </a:t>
            </a:r>
            <a:r>
              <a:rPr lang="en-US" altLang="ko-KR" sz="1200" dirty="0" smtClean="0"/>
              <a:t>Package</a:t>
            </a:r>
            <a:r>
              <a:rPr lang="ko-KR" altLang="en-US" sz="1200" dirty="0" smtClean="0"/>
              <a:t>의 대부분의 영역을 </a:t>
            </a:r>
            <a:r>
              <a:rPr lang="en-US" altLang="ko-KR" sz="1200" dirty="0" smtClean="0"/>
              <a:t>LID</a:t>
            </a:r>
            <a:r>
              <a:rPr lang="ko-KR" altLang="en-US" sz="1200" dirty="0" smtClean="0"/>
              <a:t>가 차지하게 되는데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 경우 </a:t>
            </a:r>
            <a:r>
              <a:rPr lang="en-US" altLang="ko-KR" sz="1200" dirty="0" smtClean="0"/>
              <a:t>Lid</a:t>
            </a:r>
            <a:r>
              <a:rPr lang="ko-KR" altLang="en-US" sz="1200" dirty="0" smtClean="0"/>
              <a:t>는 상단의 </a:t>
            </a:r>
            <a:r>
              <a:rPr lang="en-US" altLang="ko-KR" sz="1200" dirty="0" smtClean="0"/>
              <a:t>Mark</a:t>
            </a:r>
            <a:r>
              <a:rPr lang="ko-KR" altLang="en-US" sz="1200" dirty="0" smtClean="0"/>
              <a:t>외에는 </a:t>
            </a:r>
            <a:r>
              <a:rPr lang="ko-KR" altLang="en-US" sz="1200" dirty="0" err="1" smtClean="0"/>
              <a:t>특징점이</a:t>
            </a:r>
            <a:r>
              <a:rPr lang="ko-KR" altLang="en-US" sz="1200" dirty="0" smtClean="0"/>
              <a:t> 없음</a:t>
            </a:r>
            <a:endParaRPr lang="en-US" altLang="ko-KR" sz="1200" dirty="0" smtClean="0"/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즉</a:t>
            </a:r>
            <a:r>
              <a:rPr lang="en-US" altLang="ko-KR" sz="1200" dirty="0" smtClean="0"/>
              <a:t>, Mark</a:t>
            </a:r>
            <a:r>
              <a:rPr lang="ko-KR" altLang="en-US" sz="1200" dirty="0" smtClean="0"/>
              <a:t>가 없을 경우 </a:t>
            </a:r>
            <a:r>
              <a:rPr lang="en-US" altLang="ko-KR" sz="1200" dirty="0" smtClean="0"/>
              <a:t>Stitching</a:t>
            </a:r>
            <a:r>
              <a:rPr lang="ko-KR" altLang="en-US" sz="1200" dirty="0" smtClean="0"/>
              <a:t>을 위한 대응점 연산에 실패할 가능성이 매우 높음 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764704"/>
            <a:ext cx="849694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312" y="3375049"/>
            <a:ext cx="2785848" cy="2790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360983"/>
            <a:ext cx="2798427" cy="2802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43" y="3375049"/>
            <a:ext cx="2777097" cy="2790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329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2</a:t>
            </a:r>
            <a:r>
              <a:rPr lang="en-US" altLang="ko-KR" sz="2400" dirty="0" smtClean="0"/>
              <a:t>. Stitching</a:t>
            </a:r>
            <a:r>
              <a:rPr lang="ko-KR" altLang="en-US" sz="2400" dirty="0" smtClean="0"/>
              <a:t> 실패 예시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lphaUcPeriod" startAt="3"/>
            </a:pPr>
            <a:r>
              <a:rPr lang="ko-KR" altLang="en-US" sz="1200" dirty="0" smtClean="0"/>
              <a:t>현재 최대한 </a:t>
            </a:r>
            <a:r>
              <a:rPr lang="en-US" altLang="ko-KR" sz="1200" dirty="0" smtClean="0"/>
              <a:t>Mark</a:t>
            </a:r>
            <a:r>
              <a:rPr lang="ko-KR" altLang="en-US" sz="1200" dirty="0" smtClean="0"/>
              <a:t>를 활용하게 설정을 진행하였으나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공정 상 일부 </a:t>
            </a:r>
            <a:r>
              <a:rPr lang="en-US" altLang="ko-KR" sz="1200" dirty="0" smtClean="0"/>
              <a:t>Model</a:t>
            </a:r>
            <a:r>
              <a:rPr lang="ko-KR" altLang="en-US" sz="1200" dirty="0" smtClean="0"/>
              <a:t>의 경우 </a:t>
            </a:r>
            <a:r>
              <a:rPr lang="en-US" altLang="ko-KR" sz="1200" dirty="0" smtClean="0"/>
              <a:t>Marking</a:t>
            </a:r>
            <a:r>
              <a:rPr lang="ko-KR" altLang="en-US" sz="1200" dirty="0" smtClean="0"/>
              <a:t>이 되어 있지 않은 </a:t>
            </a:r>
            <a:r>
              <a:rPr lang="en-US" altLang="ko-KR" sz="1200" dirty="0" smtClean="0"/>
              <a:t>Unit</a:t>
            </a:r>
            <a:r>
              <a:rPr lang="ko-KR" altLang="en-US" sz="1200" dirty="0" smtClean="0"/>
              <a:t>을 검사해야 하는 경우가 있음</a:t>
            </a:r>
            <a:endParaRPr lang="en-US" altLang="ko-KR" sz="1200" dirty="0" smtClean="0"/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이 경우 최대한 </a:t>
            </a:r>
            <a:r>
              <a:rPr lang="ko-KR" altLang="en-US" sz="1200" dirty="0" err="1" smtClean="0"/>
              <a:t>특징점을</a:t>
            </a:r>
            <a:r>
              <a:rPr lang="ko-KR" altLang="en-US" sz="1200" dirty="0" smtClean="0"/>
              <a:t> 살릴 수 있는 부분은 사용하고 </a:t>
            </a:r>
            <a:r>
              <a:rPr lang="en-US" altLang="ko-KR" sz="1200" dirty="0" smtClean="0"/>
              <a:t>Lid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표면의 얼룩을 사용하여 대응점을 계산함</a:t>
            </a:r>
            <a:endParaRPr lang="en-US" altLang="ko-KR" sz="1200" dirty="0" smtClean="0"/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아래의 영상을 보면 </a:t>
            </a:r>
            <a:r>
              <a:rPr lang="en-US" altLang="ko-KR" sz="1200" dirty="0" smtClean="0"/>
              <a:t>Lid </a:t>
            </a:r>
            <a:r>
              <a:rPr lang="ko-KR" altLang="en-US" sz="1200" dirty="0" smtClean="0"/>
              <a:t>부분의 </a:t>
            </a:r>
            <a:r>
              <a:rPr lang="en-US" altLang="ko-KR" sz="1200" dirty="0" smtClean="0"/>
              <a:t>Focus</a:t>
            </a:r>
            <a:r>
              <a:rPr lang="ko-KR" altLang="en-US" sz="1200" dirty="0" smtClean="0"/>
              <a:t>가 맞지 않음을 확인할 수 있는데 이는 </a:t>
            </a:r>
            <a:r>
              <a:rPr lang="en-US" altLang="ko-KR" sz="1200" dirty="0" smtClean="0"/>
              <a:t>Lid</a:t>
            </a:r>
            <a:r>
              <a:rPr lang="ko-KR" altLang="en-US" sz="1200" dirty="0" smtClean="0"/>
              <a:t>의 높이가 </a:t>
            </a:r>
            <a:r>
              <a:rPr lang="en-US" altLang="ko-KR" sz="1200" dirty="0" smtClean="0"/>
              <a:t>3~4mm</a:t>
            </a:r>
            <a:r>
              <a:rPr lang="ko-KR" altLang="en-US" sz="1200" dirty="0" smtClean="0"/>
              <a:t>로 주요 관심 영역인 기판부분 보다 높아 </a:t>
            </a:r>
            <a:r>
              <a:rPr lang="en-US" altLang="ko-KR" sz="1200" dirty="0" smtClean="0"/>
              <a:t>Focus </a:t>
            </a:r>
            <a:r>
              <a:rPr lang="ko-KR" altLang="en-US" sz="1200" dirty="0" smtClean="0"/>
              <a:t>영역을 벗어난 상황임</a:t>
            </a:r>
            <a:r>
              <a:rPr lang="en-US" altLang="ko-KR" sz="1200" dirty="0" smtClean="0"/>
              <a:t>.</a:t>
            </a:r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즉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특징점</a:t>
            </a:r>
            <a:r>
              <a:rPr lang="ko-KR" altLang="en-US" sz="1200" dirty="0" smtClean="0"/>
              <a:t> 부족과 </a:t>
            </a:r>
            <a:r>
              <a:rPr lang="en-US" altLang="ko-KR" sz="1200" dirty="0" smtClean="0"/>
              <a:t>Focus </a:t>
            </a:r>
            <a:r>
              <a:rPr lang="ko-KR" altLang="en-US" sz="1200" dirty="0" smtClean="0"/>
              <a:t>문제를 동시에 해결해야 함</a:t>
            </a:r>
            <a:r>
              <a:rPr lang="en-US" altLang="ko-KR" sz="1200" dirty="0" smtClean="0"/>
              <a:t>. 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764704"/>
            <a:ext cx="849694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882" y="2852936"/>
            <a:ext cx="4824536" cy="342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486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</a:t>
            </a:r>
            <a:r>
              <a:rPr lang="en-US" altLang="ko-KR" sz="2400" dirty="0" smtClean="0"/>
              <a:t>. Open CV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Stitching</a:t>
            </a:r>
            <a:r>
              <a:rPr lang="ko-KR" altLang="en-US" sz="2400" dirty="0" smtClean="0"/>
              <a:t> 알고리즘 적용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lphaUcPeriod"/>
            </a:pPr>
            <a:r>
              <a:rPr lang="en-US" altLang="ko-KR" sz="1200" dirty="0" smtClean="0"/>
              <a:t>Open CV</a:t>
            </a:r>
            <a:r>
              <a:rPr lang="ko-KR" altLang="en-US" sz="1200" dirty="0" smtClean="0"/>
              <a:t>의 </a:t>
            </a:r>
            <a:r>
              <a:rPr lang="en-US" altLang="ko-KR" sz="1200" dirty="0" err="1" smtClean="0"/>
              <a:t>Stitcher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기능을 적용하여 각기 다른 조명 조건에서 획득한 영상의 </a:t>
            </a:r>
            <a:r>
              <a:rPr lang="en-US" altLang="ko-KR" sz="1200" dirty="0" smtClean="0"/>
              <a:t>Stitching </a:t>
            </a:r>
            <a:r>
              <a:rPr lang="ko-KR" altLang="en-US" sz="1200" dirty="0" smtClean="0"/>
              <a:t>진행</a:t>
            </a:r>
            <a:endParaRPr lang="en-US" altLang="ko-KR" sz="1200" dirty="0" smtClean="0"/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총 </a:t>
            </a:r>
            <a:r>
              <a:rPr lang="en-US" altLang="ko-KR" sz="1200" dirty="0" smtClean="0"/>
              <a:t>7</a:t>
            </a:r>
            <a:r>
              <a:rPr lang="ko-KR" altLang="en-US" sz="1200" dirty="0" smtClean="0"/>
              <a:t>개의 조명 조건에서 획득한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분할 영상에 대한 </a:t>
            </a:r>
            <a:r>
              <a:rPr lang="en-US" altLang="ko-KR" sz="1200" dirty="0" smtClean="0"/>
              <a:t>Stitching</a:t>
            </a:r>
            <a:r>
              <a:rPr lang="ko-KR" altLang="en-US" sz="1200" dirty="0" smtClean="0"/>
              <a:t>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시도하여 결과 영상 저장 및 연산 시간 확인</a:t>
            </a:r>
            <a:r>
              <a:rPr lang="en-US" altLang="ko-KR" sz="1200" dirty="0" smtClean="0"/>
              <a:t>.</a:t>
            </a:r>
          </a:p>
          <a:p>
            <a:pPr marL="809625" lvl="2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smtClean="0"/>
              <a:t>각 영상의 크기는 </a:t>
            </a:r>
            <a:r>
              <a:rPr lang="en-US" altLang="ko-KR" sz="1200" dirty="0" smtClean="0"/>
              <a:t>5K x 5K </a:t>
            </a:r>
            <a:r>
              <a:rPr lang="ko-KR" altLang="en-US" sz="1200" dirty="0" smtClean="0"/>
              <a:t>영상을 </a:t>
            </a:r>
            <a:r>
              <a:rPr lang="en-US" altLang="ko-KR" sz="1200" dirty="0" smtClean="0"/>
              <a:t>2x2</a:t>
            </a:r>
            <a:r>
              <a:rPr lang="ko-KR" altLang="en-US" sz="1200" dirty="0" smtClean="0"/>
              <a:t>로 구성</a:t>
            </a:r>
            <a:r>
              <a:rPr lang="en-US" altLang="ko-KR" sz="1200" dirty="0" smtClean="0"/>
              <a:t>.</a:t>
            </a:r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저장된 영상과 본사 알고리즘으로 </a:t>
            </a:r>
            <a:r>
              <a:rPr lang="en-US" altLang="ko-KR" sz="1200" dirty="0" smtClean="0"/>
              <a:t>Stitching</a:t>
            </a:r>
            <a:r>
              <a:rPr lang="ko-KR" altLang="en-US" sz="1200" dirty="0" smtClean="0"/>
              <a:t>한 영상을 비교 평가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764704"/>
            <a:ext cx="849694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61412"/>
            <a:ext cx="1956708" cy="19752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161412"/>
            <a:ext cx="1962901" cy="19567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85958"/>
            <a:ext cx="1975284" cy="19629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756" y="2179766"/>
            <a:ext cx="1956708" cy="19752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393659"/>
            <a:ext cx="1993861" cy="19876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393659"/>
            <a:ext cx="1981477" cy="19752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99851"/>
            <a:ext cx="1981477" cy="19752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048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</a:t>
            </a:r>
            <a:r>
              <a:rPr lang="en-US" altLang="ko-KR" sz="2400" dirty="0" smtClean="0"/>
              <a:t>. Open CV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Stitching</a:t>
            </a:r>
            <a:r>
              <a:rPr lang="ko-KR" altLang="en-US" sz="2400" dirty="0" smtClean="0"/>
              <a:t> 알고리즘 적용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8208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lphaUcPeriod" startAt="2"/>
            </a:pPr>
            <a:r>
              <a:rPr lang="ko-KR" altLang="en-US" sz="1200" dirty="0" smtClean="0"/>
              <a:t>본사 </a:t>
            </a:r>
            <a:r>
              <a:rPr lang="en-US" altLang="ko-KR" sz="1200" dirty="0" smtClean="0"/>
              <a:t>Stitching </a:t>
            </a:r>
            <a:r>
              <a:rPr lang="ko-KR" altLang="en-US" sz="1200" dirty="0" smtClean="0"/>
              <a:t>알고리즘의 특징</a:t>
            </a:r>
            <a:endParaRPr lang="en-US" altLang="ko-KR" sz="1200" dirty="0" smtClean="0"/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err="1" smtClean="0"/>
              <a:t>특징점이</a:t>
            </a:r>
            <a:r>
              <a:rPr lang="ko-KR" altLang="en-US" sz="1200" dirty="0" smtClean="0"/>
              <a:t> 제일 명확한 조명 조건의 영상을 선택하여 각각 결합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중첩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되는 영역에 </a:t>
            </a:r>
            <a:r>
              <a:rPr lang="en-US" altLang="ko-KR" sz="1200" dirty="0" smtClean="0"/>
              <a:t>ROI</a:t>
            </a:r>
            <a:r>
              <a:rPr lang="ko-KR" altLang="en-US" sz="1200" dirty="0" smtClean="0"/>
              <a:t>를 지정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해당 영역 내에서 </a:t>
            </a:r>
            <a:r>
              <a:rPr lang="en-US" altLang="ko-KR" sz="1200" dirty="0" smtClean="0"/>
              <a:t>Template Matching</a:t>
            </a:r>
            <a:r>
              <a:rPr lang="ko-KR" altLang="en-US" sz="1200" dirty="0" smtClean="0"/>
              <a:t>으로 영상이 일치하는 지점을 탐색</a:t>
            </a:r>
            <a:r>
              <a:rPr lang="en-US" altLang="ko-KR" sz="1200" dirty="0" smtClean="0"/>
              <a:t>.</a:t>
            </a:r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중첩되는 각 영역의 일치하는 </a:t>
            </a:r>
            <a:r>
              <a:rPr lang="ko-KR" altLang="en-US" sz="1200" dirty="0" smtClean="0"/>
              <a:t>두 지점의 거리와 각도를 산출하여 영상을 회전 및 이동</a:t>
            </a:r>
            <a:r>
              <a:rPr lang="en-US" altLang="ko-KR" sz="1200" dirty="0" smtClean="0"/>
              <a:t>.</a:t>
            </a:r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다른 모든 영상에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대해 같은 값으로 회전 및 이동을 진행한 후 결과 영상을 각 검사 연산에 사용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764704"/>
            <a:ext cx="849694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" y="2348880"/>
            <a:ext cx="4301138" cy="4267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185" y="3092410"/>
            <a:ext cx="3574279" cy="2780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4696672" y="4221088"/>
            <a:ext cx="477513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112600"/>
            <a:ext cx="4539853" cy="1761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86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</a:t>
            </a:r>
            <a:r>
              <a:rPr lang="en-US" altLang="ko-KR" sz="2400" dirty="0" smtClean="0"/>
              <a:t>. Open CV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Stitching</a:t>
            </a:r>
            <a:r>
              <a:rPr lang="ko-KR" altLang="en-US" sz="2400" dirty="0" smtClean="0"/>
              <a:t> 알고리즘 적용</a:t>
            </a:r>
            <a:endParaRPr lang="ko-KR" altLang="en-US" sz="24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764704"/>
            <a:ext cx="849694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5536" y="764704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lphaUcPeriod" startAt="2"/>
            </a:pPr>
            <a:r>
              <a:rPr lang="ko-KR" altLang="en-US" sz="1200" dirty="0" smtClean="0"/>
              <a:t>본사 </a:t>
            </a:r>
            <a:r>
              <a:rPr lang="en-US" altLang="ko-KR" sz="1200" dirty="0" smtClean="0"/>
              <a:t>Stitching </a:t>
            </a:r>
            <a:r>
              <a:rPr lang="ko-KR" altLang="en-US" sz="1200" dirty="0" smtClean="0"/>
              <a:t>알고리즘의 특징</a:t>
            </a:r>
            <a:endParaRPr lang="en-US" altLang="ko-KR" sz="1200" dirty="0" smtClean="0"/>
          </a:p>
          <a:p>
            <a:pPr marL="542925" lvl="1" indent="-228600">
              <a:lnSpc>
                <a:spcPct val="150000"/>
              </a:lnSpc>
              <a:buFont typeface="+mj-lt"/>
              <a:buAutoNum type="arabicParenR" startAt="4"/>
            </a:pPr>
            <a:r>
              <a:rPr lang="en-US" altLang="ko-KR" sz="1200" dirty="0" smtClean="0"/>
              <a:t>Stitching </a:t>
            </a:r>
            <a:r>
              <a:rPr lang="ko-KR" altLang="en-US" sz="1200" dirty="0" smtClean="0"/>
              <a:t>알고리즘에서 영상의 회전 및 이동 후 결합부위를 자연스럽게 만들어 주기 위해 내부적으로 </a:t>
            </a:r>
            <a:r>
              <a:rPr lang="en-US" altLang="ko-KR" sz="1200" dirty="0" smtClean="0"/>
              <a:t>Interpolation </a:t>
            </a:r>
            <a:r>
              <a:rPr lang="ko-KR" altLang="en-US" sz="1200" dirty="0" smtClean="0"/>
              <a:t>과정을 거침</a:t>
            </a:r>
            <a:endParaRPr lang="ko-KR" altLang="en-US" sz="1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39" y="1772817"/>
            <a:ext cx="2575920" cy="20500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161854"/>
            <a:ext cx="2568298" cy="20424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8" b="10918"/>
          <a:stretch/>
        </p:blipFill>
        <p:spPr bwMode="auto">
          <a:xfrm>
            <a:off x="4614931" y="1772816"/>
            <a:ext cx="3269437" cy="20500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4"/>
          <a:stretch/>
        </p:blipFill>
        <p:spPr bwMode="auto">
          <a:xfrm>
            <a:off x="4723195" y="4161060"/>
            <a:ext cx="2873141" cy="20424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3707904" y="3441774"/>
            <a:ext cx="792088" cy="1152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38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</a:t>
            </a:r>
            <a:r>
              <a:rPr lang="en-US" altLang="ko-KR" sz="2400" dirty="0" smtClean="0"/>
              <a:t>. Open CV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Stitching</a:t>
            </a:r>
            <a:r>
              <a:rPr lang="ko-KR" altLang="en-US" sz="2400" dirty="0" smtClean="0"/>
              <a:t> 알고리즘 적용</a:t>
            </a:r>
            <a:endParaRPr lang="ko-KR" altLang="en-US" sz="24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764704"/>
            <a:ext cx="849694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5536" y="764704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lphaUcPeriod" startAt="3"/>
            </a:pPr>
            <a:r>
              <a:rPr lang="en-US" altLang="ko-KR" sz="1200" dirty="0" smtClean="0"/>
              <a:t>Stitching </a:t>
            </a:r>
            <a:r>
              <a:rPr lang="ko-KR" altLang="en-US" sz="1200" dirty="0" smtClean="0"/>
              <a:t>알고리즘 </a:t>
            </a:r>
            <a:r>
              <a:rPr lang="en-US" altLang="ko-KR" sz="1200" dirty="0" smtClean="0"/>
              <a:t>Test </a:t>
            </a:r>
            <a:r>
              <a:rPr lang="ko-KR" altLang="en-US" sz="1200" dirty="0" smtClean="0"/>
              <a:t>결과</a:t>
            </a:r>
            <a:endParaRPr lang="en-US" altLang="ko-KR" sz="1200" dirty="0" smtClean="0"/>
          </a:p>
          <a:p>
            <a:pPr marL="542925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각</a:t>
            </a:r>
            <a:r>
              <a:rPr lang="ko-KR" altLang="en-US" sz="1200" dirty="0" smtClean="0"/>
              <a:t>기 다른 조명 조건에서 본사 알고리즘과 </a:t>
            </a:r>
            <a:r>
              <a:rPr lang="en-US" altLang="ko-KR" sz="1200" dirty="0" smtClean="0"/>
              <a:t>Open CV</a:t>
            </a:r>
            <a:r>
              <a:rPr lang="ko-KR" altLang="en-US" sz="1200" dirty="0" smtClean="0"/>
              <a:t>의 결과 비교</a:t>
            </a:r>
            <a:endParaRPr lang="ko-KR" altLang="en-US" sz="12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1956708" cy="19752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00808"/>
            <a:ext cx="1962901" cy="19567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98" y="1433344"/>
            <a:ext cx="1634718" cy="127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340768"/>
            <a:ext cx="1640911" cy="125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21088"/>
            <a:ext cx="1975284" cy="19629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17" y="4149080"/>
            <a:ext cx="1956708" cy="19752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>
            <a:stCxn id="10" idx="3"/>
            <a:endCxn id="4099" idx="1"/>
          </p:cNvCxnSpPr>
          <p:nvPr/>
        </p:nvCxnSpPr>
        <p:spPr>
          <a:xfrm flipV="1">
            <a:off x="2280236" y="2071132"/>
            <a:ext cx="581362" cy="6893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1" idx="3"/>
            <a:endCxn id="4100" idx="1"/>
          </p:cNvCxnSpPr>
          <p:nvPr/>
        </p:nvCxnSpPr>
        <p:spPr>
          <a:xfrm flipV="1">
            <a:off x="6750925" y="1969268"/>
            <a:ext cx="413363" cy="7098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29" y="3933056"/>
            <a:ext cx="1684255" cy="1269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957825"/>
            <a:ext cx="1640911" cy="1244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76986" y="2994980"/>
            <a:ext cx="906017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Error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발생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947" y="5517232"/>
            <a:ext cx="906017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Error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발생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636912"/>
            <a:ext cx="1640911" cy="1223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734" y="5301208"/>
            <a:ext cx="1628017" cy="123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직선 화살표 연결선 26"/>
          <p:cNvCxnSpPr>
            <a:stCxn id="11" idx="3"/>
            <a:endCxn id="4103" idx="1"/>
          </p:cNvCxnSpPr>
          <p:nvPr/>
        </p:nvCxnSpPr>
        <p:spPr>
          <a:xfrm>
            <a:off x="6750925" y="2679162"/>
            <a:ext cx="413363" cy="5695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5" idx="3"/>
          </p:cNvCxnSpPr>
          <p:nvPr/>
        </p:nvCxnSpPr>
        <p:spPr>
          <a:xfrm>
            <a:off x="2226804" y="5202539"/>
            <a:ext cx="610025" cy="5916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5" idx="3"/>
            <a:endCxn id="4101" idx="1"/>
          </p:cNvCxnSpPr>
          <p:nvPr/>
        </p:nvCxnSpPr>
        <p:spPr>
          <a:xfrm flipV="1">
            <a:off x="2226804" y="4567748"/>
            <a:ext cx="610025" cy="6347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6" idx="3"/>
            <a:endCxn id="4104" idx="1"/>
          </p:cNvCxnSpPr>
          <p:nvPr/>
        </p:nvCxnSpPr>
        <p:spPr>
          <a:xfrm>
            <a:off x="6750925" y="5136722"/>
            <a:ext cx="419809" cy="7831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6" idx="3"/>
            <a:endCxn id="4102" idx="1"/>
          </p:cNvCxnSpPr>
          <p:nvPr/>
        </p:nvCxnSpPr>
        <p:spPr>
          <a:xfrm flipV="1">
            <a:off x="6750925" y="4580133"/>
            <a:ext cx="413363" cy="5565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0" idx="3"/>
          </p:cNvCxnSpPr>
          <p:nvPr/>
        </p:nvCxnSpPr>
        <p:spPr>
          <a:xfrm>
            <a:off x="2280236" y="2760458"/>
            <a:ext cx="359931" cy="488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989" y="3271979"/>
            <a:ext cx="2210013" cy="1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21" y="5788963"/>
            <a:ext cx="2210013" cy="1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733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378</TotalTime>
  <Words>956</Words>
  <Application>Microsoft Office PowerPoint</Application>
  <PresentationFormat>화면 슬라이드 쇼(4:3)</PresentationFormat>
  <Paragraphs>101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광장</vt:lpstr>
      <vt:lpstr>Final-Term Project  - 대면적 Package의 Stitching 알고리즘 개선 - </vt:lpstr>
      <vt:lpstr>1. 대면적 Package의 Stitching이란</vt:lpstr>
      <vt:lpstr>1. 대면적 Package의 Stitching이란</vt:lpstr>
      <vt:lpstr>2. Stitching 실패 예시</vt:lpstr>
      <vt:lpstr>2. Stitching 실패 예시</vt:lpstr>
      <vt:lpstr>3. Open CV의 Stitching 알고리즘 적용</vt:lpstr>
      <vt:lpstr>3. Open CV의 Stitching 알고리즘 적용</vt:lpstr>
      <vt:lpstr>3. Open CV의 Stitching 알고리즘 적용</vt:lpstr>
      <vt:lpstr>3. Open CV의 Stitching 알고리즘 적용</vt:lpstr>
      <vt:lpstr>3. Open CV의 Stitching 알고리즘 적용</vt:lpstr>
      <vt:lpstr>4. Open CV의 Stitching 활용 방안</vt:lpstr>
      <vt:lpstr>5. 기타 프로젝트 (Unpolished Die[wafer] Crack)</vt:lpstr>
      <vt:lpstr>5. 기타 프로젝트</vt:lpstr>
      <vt:lpstr>5. 기타 프로젝트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Mid-Term Project  - 대면적 Package의 Stitching 알고리즘 개선 -</dc:title>
  <dc:creator>kircheis</dc:creator>
  <cp:lastModifiedBy>kircheis</cp:lastModifiedBy>
  <cp:revision>28</cp:revision>
  <dcterms:created xsi:type="dcterms:W3CDTF">2020-11-01T06:25:02Z</dcterms:created>
  <dcterms:modified xsi:type="dcterms:W3CDTF">2020-12-12T07:40:38Z</dcterms:modified>
</cp:coreProperties>
</file>